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338" r:id="rId2"/>
    <p:sldId id="339" r:id="rId3"/>
    <p:sldId id="369" r:id="rId4"/>
    <p:sldId id="367" r:id="rId5"/>
    <p:sldId id="341" r:id="rId6"/>
    <p:sldId id="342" r:id="rId7"/>
    <p:sldId id="370" r:id="rId8"/>
    <p:sldId id="371" r:id="rId9"/>
    <p:sldId id="358" r:id="rId10"/>
    <p:sldId id="345" r:id="rId11"/>
    <p:sldId id="363" r:id="rId12"/>
    <p:sldId id="364" r:id="rId13"/>
    <p:sldId id="359" r:id="rId14"/>
    <p:sldId id="348" r:id="rId15"/>
    <p:sldId id="352" r:id="rId16"/>
    <p:sldId id="368" r:id="rId17"/>
    <p:sldId id="365" r:id="rId18"/>
    <p:sldId id="366" r:id="rId19"/>
    <p:sldId id="353" r:id="rId20"/>
  </p:sldIdLst>
  <p:sldSz cx="9144000" cy="6840538"/>
  <p:notesSz cx="6797675" cy="9926638"/>
  <p:defaultTextStyle>
    <a:defPPr>
      <a:defRPr lang="en-US"/>
    </a:defPPr>
    <a:lvl1pPr marL="0" algn="l" defTabSz="871789" rtl="0" eaLnBrk="1" latinLnBrk="0" hangingPunct="1">
      <a:defRPr sz="1716" kern="1200">
        <a:solidFill>
          <a:schemeClr val="tx1"/>
        </a:solidFill>
        <a:latin typeface="+mn-lt"/>
        <a:ea typeface="+mn-ea"/>
        <a:cs typeface="+mn-cs"/>
      </a:defRPr>
    </a:lvl1pPr>
    <a:lvl2pPr marL="435894" algn="l" defTabSz="871789" rtl="0" eaLnBrk="1" latinLnBrk="0" hangingPunct="1">
      <a:defRPr sz="1716" kern="1200">
        <a:solidFill>
          <a:schemeClr val="tx1"/>
        </a:solidFill>
        <a:latin typeface="+mn-lt"/>
        <a:ea typeface="+mn-ea"/>
        <a:cs typeface="+mn-cs"/>
      </a:defRPr>
    </a:lvl2pPr>
    <a:lvl3pPr marL="871789" algn="l" defTabSz="871789" rtl="0" eaLnBrk="1" latinLnBrk="0" hangingPunct="1">
      <a:defRPr sz="1716" kern="1200">
        <a:solidFill>
          <a:schemeClr val="tx1"/>
        </a:solidFill>
        <a:latin typeface="+mn-lt"/>
        <a:ea typeface="+mn-ea"/>
        <a:cs typeface="+mn-cs"/>
      </a:defRPr>
    </a:lvl3pPr>
    <a:lvl4pPr marL="1307683" algn="l" defTabSz="871789" rtl="0" eaLnBrk="1" latinLnBrk="0" hangingPunct="1">
      <a:defRPr sz="1716" kern="1200">
        <a:solidFill>
          <a:schemeClr val="tx1"/>
        </a:solidFill>
        <a:latin typeface="+mn-lt"/>
        <a:ea typeface="+mn-ea"/>
        <a:cs typeface="+mn-cs"/>
      </a:defRPr>
    </a:lvl4pPr>
    <a:lvl5pPr marL="1743578" algn="l" defTabSz="871789" rtl="0" eaLnBrk="1" latinLnBrk="0" hangingPunct="1">
      <a:defRPr sz="1716" kern="1200">
        <a:solidFill>
          <a:schemeClr val="tx1"/>
        </a:solidFill>
        <a:latin typeface="+mn-lt"/>
        <a:ea typeface="+mn-ea"/>
        <a:cs typeface="+mn-cs"/>
      </a:defRPr>
    </a:lvl5pPr>
    <a:lvl6pPr marL="2179472" algn="l" defTabSz="871789" rtl="0" eaLnBrk="1" latinLnBrk="0" hangingPunct="1">
      <a:defRPr sz="1716" kern="1200">
        <a:solidFill>
          <a:schemeClr val="tx1"/>
        </a:solidFill>
        <a:latin typeface="+mn-lt"/>
        <a:ea typeface="+mn-ea"/>
        <a:cs typeface="+mn-cs"/>
      </a:defRPr>
    </a:lvl6pPr>
    <a:lvl7pPr marL="2615367" algn="l" defTabSz="871789" rtl="0" eaLnBrk="1" latinLnBrk="0" hangingPunct="1">
      <a:defRPr sz="1716" kern="1200">
        <a:solidFill>
          <a:schemeClr val="tx1"/>
        </a:solidFill>
        <a:latin typeface="+mn-lt"/>
        <a:ea typeface="+mn-ea"/>
        <a:cs typeface="+mn-cs"/>
      </a:defRPr>
    </a:lvl7pPr>
    <a:lvl8pPr marL="3051261" algn="l" defTabSz="871789" rtl="0" eaLnBrk="1" latinLnBrk="0" hangingPunct="1">
      <a:defRPr sz="1716" kern="1200">
        <a:solidFill>
          <a:schemeClr val="tx1"/>
        </a:solidFill>
        <a:latin typeface="+mn-lt"/>
        <a:ea typeface="+mn-ea"/>
        <a:cs typeface="+mn-cs"/>
      </a:defRPr>
    </a:lvl8pPr>
    <a:lvl9pPr marL="3487156" algn="l" defTabSz="871789" rtl="0" eaLnBrk="1" latinLnBrk="0" hangingPunct="1">
      <a:defRPr sz="171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4">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ita Griffiths" initials="RG" lastIdx="1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54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884" autoAdjust="0"/>
    <p:restoredTop sz="95332" autoAdjust="0"/>
  </p:normalViewPr>
  <p:slideViewPr>
    <p:cSldViewPr snapToGrid="0" snapToObjects="1">
      <p:cViewPr varScale="1">
        <p:scale>
          <a:sx n="88" d="100"/>
          <a:sy n="88" d="100"/>
        </p:scale>
        <p:origin x="974" y="53"/>
      </p:cViewPr>
      <p:guideLst>
        <p:guide orient="horz" pos="2154"/>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8056"/>
          </a:xfrm>
          <a:prstGeom prst="rect">
            <a:avLst/>
          </a:prstGeom>
        </p:spPr>
        <p:txBody>
          <a:bodyPr vert="horz" lIns="92134" tIns="46066" rIns="92134" bIns="46066" rtlCol="0"/>
          <a:lstStyle>
            <a:lvl1pPr algn="l">
              <a:defRPr sz="1200"/>
            </a:lvl1pPr>
          </a:lstStyle>
          <a:p>
            <a:endParaRPr lang="en-GB"/>
          </a:p>
        </p:txBody>
      </p:sp>
      <p:sp>
        <p:nvSpPr>
          <p:cNvPr id="3" name="Date Placeholder 2"/>
          <p:cNvSpPr>
            <a:spLocks noGrp="1"/>
          </p:cNvSpPr>
          <p:nvPr>
            <p:ph type="dt" sz="quarter" idx="1"/>
          </p:nvPr>
        </p:nvSpPr>
        <p:spPr>
          <a:xfrm>
            <a:off x="3850444" y="1"/>
            <a:ext cx="2945659" cy="498056"/>
          </a:xfrm>
          <a:prstGeom prst="rect">
            <a:avLst/>
          </a:prstGeom>
        </p:spPr>
        <p:txBody>
          <a:bodyPr vert="horz" lIns="92134" tIns="46066" rIns="92134" bIns="46066" rtlCol="0"/>
          <a:lstStyle>
            <a:lvl1pPr algn="r">
              <a:defRPr sz="1200"/>
            </a:lvl1pPr>
          </a:lstStyle>
          <a:p>
            <a:fld id="{17C5F40A-6271-484D-B14F-2FCDFA30EDA8}" type="datetimeFigureOut">
              <a:rPr lang="en-GB" smtClean="0"/>
              <a:t>10/11/2019</a:t>
            </a:fld>
            <a:endParaRPr lang="en-GB"/>
          </a:p>
        </p:txBody>
      </p:sp>
      <p:sp>
        <p:nvSpPr>
          <p:cNvPr id="4" name="Footer Placeholder 3"/>
          <p:cNvSpPr>
            <a:spLocks noGrp="1"/>
          </p:cNvSpPr>
          <p:nvPr>
            <p:ph type="ftr" sz="quarter" idx="2"/>
          </p:nvPr>
        </p:nvSpPr>
        <p:spPr>
          <a:xfrm>
            <a:off x="0" y="9428585"/>
            <a:ext cx="2945659" cy="498055"/>
          </a:xfrm>
          <a:prstGeom prst="rect">
            <a:avLst/>
          </a:prstGeom>
        </p:spPr>
        <p:txBody>
          <a:bodyPr vert="horz" lIns="92134" tIns="46066" rIns="92134" bIns="46066" rtlCol="0" anchor="b"/>
          <a:lstStyle>
            <a:lvl1pPr algn="l">
              <a:defRPr sz="1200"/>
            </a:lvl1pPr>
          </a:lstStyle>
          <a:p>
            <a:endParaRPr lang="en-GB"/>
          </a:p>
        </p:txBody>
      </p:sp>
      <p:sp>
        <p:nvSpPr>
          <p:cNvPr id="5" name="Slide Number Placeholder 4"/>
          <p:cNvSpPr>
            <a:spLocks noGrp="1"/>
          </p:cNvSpPr>
          <p:nvPr>
            <p:ph type="sldNum" sz="quarter" idx="3"/>
          </p:nvPr>
        </p:nvSpPr>
        <p:spPr>
          <a:xfrm>
            <a:off x="3850444" y="9428585"/>
            <a:ext cx="2945659" cy="498055"/>
          </a:xfrm>
          <a:prstGeom prst="rect">
            <a:avLst/>
          </a:prstGeom>
        </p:spPr>
        <p:txBody>
          <a:bodyPr vert="horz" lIns="92134" tIns="46066" rIns="92134" bIns="46066" rtlCol="0" anchor="b"/>
          <a:lstStyle>
            <a:lvl1pPr algn="r">
              <a:defRPr sz="1200"/>
            </a:lvl1pPr>
          </a:lstStyle>
          <a:p>
            <a:fld id="{4A8BB3E6-FC56-46E4-BDC9-210E66D58443}" type="slidenum">
              <a:rPr lang="en-GB" smtClean="0"/>
              <a:t>‹#›</a:t>
            </a:fld>
            <a:endParaRPr lang="en-GB"/>
          </a:p>
        </p:txBody>
      </p:sp>
    </p:spTree>
    <p:extLst>
      <p:ext uri="{BB962C8B-B14F-4D97-AF65-F5344CB8AC3E}">
        <p14:creationId xmlns:p14="http://schemas.microsoft.com/office/powerpoint/2010/main" val="33956212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8056"/>
          </a:xfrm>
          <a:prstGeom prst="rect">
            <a:avLst/>
          </a:prstGeom>
        </p:spPr>
        <p:txBody>
          <a:bodyPr vert="horz" lIns="92134" tIns="46066" rIns="92134" bIns="46066" rtlCol="0"/>
          <a:lstStyle>
            <a:lvl1pPr algn="l">
              <a:defRPr sz="1200"/>
            </a:lvl1pPr>
          </a:lstStyle>
          <a:p>
            <a:endParaRPr lang="en-GB"/>
          </a:p>
        </p:txBody>
      </p:sp>
      <p:sp>
        <p:nvSpPr>
          <p:cNvPr id="3" name="Date Placeholder 2"/>
          <p:cNvSpPr>
            <a:spLocks noGrp="1"/>
          </p:cNvSpPr>
          <p:nvPr>
            <p:ph type="dt" idx="1"/>
          </p:nvPr>
        </p:nvSpPr>
        <p:spPr>
          <a:xfrm>
            <a:off x="3850444" y="1"/>
            <a:ext cx="2945659" cy="498056"/>
          </a:xfrm>
          <a:prstGeom prst="rect">
            <a:avLst/>
          </a:prstGeom>
        </p:spPr>
        <p:txBody>
          <a:bodyPr vert="horz" lIns="92134" tIns="46066" rIns="92134" bIns="46066" rtlCol="0"/>
          <a:lstStyle>
            <a:lvl1pPr algn="r">
              <a:defRPr sz="1200"/>
            </a:lvl1pPr>
          </a:lstStyle>
          <a:p>
            <a:fld id="{0925BE40-053A-4C83-9A77-D8F89E43FF48}" type="datetimeFigureOut">
              <a:rPr lang="en-GB" smtClean="0"/>
              <a:t>10/11/2019</a:t>
            </a:fld>
            <a:endParaRPr lang="en-GB"/>
          </a:p>
        </p:txBody>
      </p:sp>
      <p:sp>
        <p:nvSpPr>
          <p:cNvPr id="4" name="Slide Image Placeholder 3"/>
          <p:cNvSpPr>
            <a:spLocks noGrp="1" noRot="1" noChangeAspect="1"/>
          </p:cNvSpPr>
          <p:nvPr>
            <p:ph type="sldImg" idx="2"/>
          </p:nvPr>
        </p:nvSpPr>
        <p:spPr>
          <a:xfrm>
            <a:off x="1160463" y="1241425"/>
            <a:ext cx="4476750" cy="3349625"/>
          </a:xfrm>
          <a:prstGeom prst="rect">
            <a:avLst/>
          </a:prstGeom>
          <a:noFill/>
          <a:ln w="12700">
            <a:solidFill>
              <a:prstClr val="black"/>
            </a:solidFill>
          </a:ln>
        </p:spPr>
        <p:txBody>
          <a:bodyPr vert="horz" lIns="92134" tIns="46066" rIns="92134" bIns="46066" rtlCol="0" anchor="ctr"/>
          <a:lstStyle/>
          <a:p>
            <a:endParaRPr lang="en-GB"/>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2134" tIns="46066" rIns="92134" bIns="4606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5"/>
            <a:ext cx="2945659" cy="498055"/>
          </a:xfrm>
          <a:prstGeom prst="rect">
            <a:avLst/>
          </a:prstGeom>
        </p:spPr>
        <p:txBody>
          <a:bodyPr vert="horz" lIns="92134" tIns="46066" rIns="92134" bIns="46066"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28585"/>
            <a:ext cx="2945659" cy="498055"/>
          </a:xfrm>
          <a:prstGeom prst="rect">
            <a:avLst/>
          </a:prstGeom>
        </p:spPr>
        <p:txBody>
          <a:bodyPr vert="horz" lIns="92134" tIns="46066" rIns="92134" bIns="46066" rtlCol="0" anchor="b"/>
          <a:lstStyle>
            <a:lvl1pPr algn="r">
              <a:defRPr sz="1200"/>
            </a:lvl1pPr>
          </a:lstStyle>
          <a:p>
            <a:fld id="{62083C24-049E-47EF-B694-1C4167A598DC}" type="slidenum">
              <a:rPr lang="en-GB" smtClean="0"/>
              <a:t>‹#›</a:t>
            </a:fld>
            <a:endParaRPr lang="en-GB"/>
          </a:p>
        </p:txBody>
      </p:sp>
    </p:spTree>
    <p:extLst>
      <p:ext uri="{BB962C8B-B14F-4D97-AF65-F5344CB8AC3E}">
        <p14:creationId xmlns:p14="http://schemas.microsoft.com/office/powerpoint/2010/main" val="557893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GB" dirty="0">
              <a:solidFill>
                <a:srgbClr val="FF0000"/>
              </a:solidFill>
            </a:endParaRPr>
          </a:p>
        </p:txBody>
      </p:sp>
      <p:sp>
        <p:nvSpPr>
          <p:cNvPr id="4" name="Slide Number Placeholder 3"/>
          <p:cNvSpPr>
            <a:spLocks noGrp="1"/>
          </p:cNvSpPr>
          <p:nvPr>
            <p:ph type="sldNum" sz="quarter" idx="5"/>
          </p:nvPr>
        </p:nvSpPr>
        <p:spPr/>
        <p:txBody>
          <a:bodyPr/>
          <a:lstStyle/>
          <a:p>
            <a:pPr marL="0" marR="0" lvl="0" indent="0" algn="r" defTabSz="871789" rtl="0" eaLnBrk="1" fontAlgn="auto" latinLnBrk="0" hangingPunct="1">
              <a:lnSpc>
                <a:spcPct val="100000"/>
              </a:lnSpc>
              <a:spcBef>
                <a:spcPts val="0"/>
              </a:spcBef>
              <a:spcAft>
                <a:spcPts val="0"/>
              </a:spcAft>
              <a:buClrTx/>
              <a:buSzTx/>
              <a:buFontTx/>
              <a:buNone/>
              <a:tabLst/>
              <a:defRPr/>
            </a:pPr>
            <a:fld id="{DA937F6A-4604-49DC-A14D-CB219CE9EAE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71789"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4299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smtClean="0"/>
              <a:t>Jane</a:t>
            </a:r>
          </a:p>
        </p:txBody>
      </p:sp>
      <p:sp>
        <p:nvSpPr>
          <p:cNvPr id="4" name="Slide Number Placeholder 3"/>
          <p:cNvSpPr>
            <a:spLocks noGrp="1"/>
          </p:cNvSpPr>
          <p:nvPr>
            <p:ph type="sldNum" sz="quarter" idx="5"/>
          </p:nvPr>
        </p:nvSpPr>
        <p:spPr/>
        <p:txBody>
          <a:bodyPr/>
          <a:lstStyle/>
          <a:p>
            <a:pPr marL="0" marR="0" lvl="0" indent="0" algn="r" defTabSz="871789" rtl="0" eaLnBrk="1" fontAlgn="auto" latinLnBrk="0" hangingPunct="1">
              <a:lnSpc>
                <a:spcPct val="100000"/>
              </a:lnSpc>
              <a:spcBef>
                <a:spcPts val="0"/>
              </a:spcBef>
              <a:spcAft>
                <a:spcPts val="0"/>
              </a:spcAft>
              <a:buClrTx/>
              <a:buSzTx/>
              <a:buFontTx/>
              <a:buNone/>
              <a:tabLst/>
              <a:defRPr/>
            </a:pPr>
            <a:fld id="{D4F08EE2-53D5-4F3D-9358-A5C23E141EB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71789"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9291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accent6"/>
                </a:solidFill>
              </a:rPr>
              <a:t>Goals of tacking in-work poverty and improving work incentives look to be severely compromised, especially for lone parents and second earners	</a:t>
            </a:r>
          </a:p>
          <a:p>
            <a:endParaRPr lang="en-GB" dirty="0"/>
          </a:p>
        </p:txBody>
      </p:sp>
      <p:sp>
        <p:nvSpPr>
          <p:cNvPr id="4" name="Slide Number Placeholder 3"/>
          <p:cNvSpPr>
            <a:spLocks noGrp="1"/>
          </p:cNvSpPr>
          <p:nvPr>
            <p:ph type="sldNum" sz="quarter" idx="10"/>
          </p:nvPr>
        </p:nvSpPr>
        <p:spPr/>
        <p:txBody>
          <a:bodyPr/>
          <a:lstStyle/>
          <a:p>
            <a:pPr marL="0" marR="0" lvl="0" indent="0" algn="r" defTabSz="871789" rtl="0" eaLnBrk="1" fontAlgn="auto" latinLnBrk="0" hangingPunct="1">
              <a:lnSpc>
                <a:spcPct val="100000"/>
              </a:lnSpc>
              <a:spcBef>
                <a:spcPts val="0"/>
              </a:spcBef>
              <a:spcAft>
                <a:spcPts val="0"/>
              </a:spcAft>
              <a:buClrTx/>
              <a:buSzTx/>
              <a:buFontTx/>
              <a:buNone/>
              <a:tabLst/>
              <a:defRPr/>
            </a:pPr>
            <a:fld id="{62083C24-049E-47EF-B694-1C4167A598D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71789"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5883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Picture Placeholder 14"/>
          <p:cNvSpPr>
            <a:spLocks noGrp="1"/>
          </p:cNvSpPr>
          <p:nvPr>
            <p:ph type="pic" sz="quarter" idx="13"/>
          </p:nvPr>
        </p:nvSpPr>
        <p:spPr>
          <a:xfrm>
            <a:off x="0" y="976280"/>
            <a:ext cx="9144000" cy="5190764"/>
          </a:xfrm>
        </p:spPr>
        <p:txBody>
          <a:bodyPr/>
          <a:lstStyle/>
          <a:p>
            <a:endParaRPr lang="en-US" dirty="0"/>
          </a:p>
        </p:txBody>
      </p:sp>
      <p:sp>
        <p:nvSpPr>
          <p:cNvPr id="2" name="Title 1"/>
          <p:cNvSpPr>
            <a:spLocks noGrp="1"/>
          </p:cNvSpPr>
          <p:nvPr>
            <p:ph type="ctrTitle"/>
          </p:nvPr>
        </p:nvSpPr>
        <p:spPr>
          <a:xfrm>
            <a:off x="2551175" y="1435260"/>
            <a:ext cx="5982463" cy="2831921"/>
          </a:xfrm>
        </p:spPr>
        <p:txBody>
          <a:bodyPr lIns="0" tIns="0" rIns="0" bIns="0" anchor="t" anchorCtr="0">
            <a:noAutofit/>
          </a:bodyPr>
          <a:lstStyle>
            <a:lvl1pPr algn="l">
              <a:defRPr sz="4000" b="1" i="0">
                <a:solidFill>
                  <a:schemeClr val="bg1"/>
                </a:solidFill>
                <a:latin typeface="Arial Black" charset="0"/>
                <a:ea typeface="Arial Black" charset="0"/>
                <a:cs typeface="Arial Black"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38914457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488238" y="527292"/>
            <a:ext cx="184150" cy="36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795" smtClean="0"/>
          </a:p>
        </p:txBody>
      </p:sp>
      <p:sp>
        <p:nvSpPr>
          <p:cNvPr id="5" name="TextBox 9"/>
          <p:cNvSpPr txBox="1">
            <a:spLocks noChangeArrowheads="1"/>
          </p:cNvSpPr>
          <p:nvPr userDrawn="1"/>
        </p:nvSpPr>
        <p:spPr bwMode="auto">
          <a:xfrm>
            <a:off x="3932238" y="-516207"/>
            <a:ext cx="184150" cy="36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795" smtClean="0"/>
          </a:p>
        </p:txBody>
      </p:sp>
      <p:sp>
        <p:nvSpPr>
          <p:cNvPr id="3" name="Content Placeholder 2"/>
          <p:cNvSpPr>
            <a:spLocks noGrp="1"/>
          </p:cNvSpPr>
          <p:nvPr>
            <p:ph idx="1"/>
          </p:nvPr>
        </p:nvSpPr>
        <p:spPr>
          <a:xfrm>
            <a:off x="358776" y="2224759"/>
            <a:ext cx="8137525" cy="32066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8" name="Rectangle 13"/>
          <p:cNvSpPr>
            <a:spLocks noGrp="1" noChangeArrowheads="1"/>
          </p:cNvSpPr>
          <p:nvPr>
            <p:ph type="title"/>
          </p:nvPr>
        </p:nvSpPr>
        <p:spPr bwMode="auto">
          <a:xfrm>
            <a:off x="358775" y="1409179"/>
            <a:ext cx="8229600" cy="574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p>
            <a:pPr lvl="0"/>
            <a:r>
              <a:rPr lang="en-GB" dirty="0"/>
              <a:t>Click to edit Master title style</a:t>
            </a:r>
          </a:p>
        </p:txBody>
      </p:sp>
    </p:spTree>
    <p:extLst>
      <p:ext uri="{BB962C8B-B14F-4D97-AF65-F5344CB8AC3E}">
        <p14:creationId xmlns:p14="http://schemas.microsoft.com/office/powerpoint/2010/main" val="2575327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488238" y="527292"/>
            <a:ext cx="184150" cy="36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795" smtClean="0"/>
          </a:p>
        </p:txBody>
      </p:sp>
      <p:sp>
        <p:nvSpPr>
          <p:cNvPr id="5" name="TextBox 9"/>
          <p:cNvSpPr txBox="1">
            <a:spLocks noChangeArrowheads="1"/>
          </p:cNvSpPr>
          <p:nvPr userDrawn="1"/>
        </p:nvSpPr>
        <p:spPr bwMode="auto">
          <a:xfrm>
            <a:off x="3932238" y="-516207"/>
            <a:ext cx="184150" cy="36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795" smtClean="0"/>
          </a:p>
        </p:txBody>
      </p:sp>
      <p:sp>
        <p:nvSpPr>
          <p:cNvPr id="3" name="Content Placeholder 2"/>
          <p:cNvSpPr>
            <a:spLocks noGrp="1"/>
          </p:cNvSpPr>
          <p:nvPr>
            <p:ph idx="1"/>
          </p:nvPr>
        </p:nvSpPr>
        <p:spPr>
          <a:xfrm>
            <a:off x="358776" y="2224759"/>
            <a:ext cx="8137525" cy="32066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8" name="Rectangle 13"/>
          <p:cNvSpPr>
            <a:spLocks noGrp="1" noChangeArrowheads="1"/>
          </p:cNvSpPr>
          <p:nvPr>
            <p:ph type="title"/>
          </p:nvPr>
        </p:nvSpPr>
        <p:spPr bwMode="auto">
          <a:xfrm>
            <a:off x="358775" y="1409179"/>
            <a:ext cx="8229600" cy="574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p>
            <a:pPr lvl="0"/>
            <a:r>
              <a:rPr lang="en-GB" dirty="0"/>
              <a:t>Click to edit Master title style</a:t>
            </a:r>
          </a:p>
        </p:txBody>
      </p:sp>
    </p:spTree>
    <p:extLst>
      <p:ext uri="{BB962C8B-B14F-4D97-AF65-F5344CB8AC3E}">
        <p14:creationId xmlns:p14="http://schemas.microsoft.com/office/powerpoint/2010/main" val="22242400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488238" y="527292"/>
            <a:ext cx="184150" cy="36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795" smtClean="0"/>
          </a:p>
        </p:txBody>
      </p:sp>
      <p:sp>
        <p:nvSpPr>
          <p:cNvPr id="5" name="TextBox 9"/>
          <p:cNvSpPr txBox="1">
            <a:spLocks noChangeArrowheads="1"/>
          </p:cNvSpPr>
          <p:nvPr userDrawn="1"/>
        </p:nvSpPr>
        <p:spPr bwMode="auto">
          <a:xfrm>
            <a:off x="3932238" y="-516207"/>
            <a:ext cx="184150" cy="36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795" smtClean="0"/>
          </a:p>
        </p:txBody>
      </p:sp>
      <p:sp>
        <p:nvSpPr>
          <p:cNvPr id="3" name="Content Placeholder 2"/>
          <p:cNvSpPr>
            <a:spLocks noGrp="1"/>
          </p:cNvSpPr>
          <p:nvPr>
            <p:ph idx="1"/>
          </p:nvPr>
        </p:nvSpPr>
        <p:spPr>
          <a:xfrm>
            <a:off x="358776" y="2224759"/>
            <a:ext cx="8137525" cy="32066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8" name="Rectangle 13"/>
          <p:cNvSpPr>
            <a:spLocks noGrp="1" noChangeArrowheads="1"/>
          </p:cNvSpPr>
          <p:nvPr>
            <p:ph type="title"/>
          </p:nvPr>
        </p:nvSpPr>
        <p:spPr bwMode="auto">
          <a:xfrm>
            <a:off x="358775" y="1409179"/>
            <a:ext cx="8229600" cy="574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p>
            <a:pPr lvl="0"/>
            <a:r>
              <a:rPr lang="en-GB" dirty="0"/>
              <a:t>Click to edit Master title style</a:t>
            </a:r>
          </a:p>
        </p:txBody>
      </p:sp>
    </p:spTree>
    <p:extLst>
      <p:ext uri="{BB962C8B-B14F-4D97-AF65-F5344CB8AC3E}">
        <p14:creationId xmlns:p14="http://schemas.microsoft.com/office/powerpoint/2010/main" val="25115864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14" name="Title 13"/>
          <p:cNvSpPr>
            <a:spLocks noGrp="1" noChangeArrowheads="1"/>
          </p:cNvSpPr>
          <p:nvPr>
            <p:ph type="title"/>
          </p:nvPr>
        </p:nvSpPr>
        <p:spPr bwMode="auto">
          <a:xfrm>
            <a:off x="358775" y="1409179"/>
            <a:ext cx="8229600" cy="574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p>
            <a:pPr lvl="0"/>
            <a:r>
              <a:rPr lang="en-GB" dirty="0"/>
              <a:t>Click to edit Master title style</a:t>
            </a:r>
          </a:p>
        </p:txBody>
      </p:sp>
      <p:sp>
        <p:nvSpPr>
          <p:cNvPr id="15" name="Content Placeholder 14"/>
          <p:cNvSpPr>
            <a:spLocks noGrp="1" noChangeArrowheads="1"/>
          </p:cNvSpPr>
          <p:nvPr>
            <p:ph idx="1"/>
          </p:nvPr>
        </p:nvSpPr>
        <p:spPr bwMode="auto">
          <a:xfrm>
            <a:off x="358776" y="2224759"/>
            <a:ext cx="8137525" cy="451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p>
            <a:pPr lvl="0"/>
            <a:r>
              <a:rPr lang="en-GB" noProof="0" dirty="0"/>
              <a:t>Click to edit Master text styles</a:t>
            </a:r>
          </a:p>
        </p:txBody>
      </p:sp>
    </p:spTree>
    <p:extLst>
      <p:ext uri="{BB962C8B-B14F-4D97-AF65-F5344CB8AC3E}">
        <p14:creationId xmlns:p14="http://schemas.microsoft.com/office/powerpoint/2010/main" val="1697343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2" name="Rectangle 11"/>
          <p:cNvSpPr/>
          <p:nvPr userDrawn="1"/>
        </p:nvSpPr>
        <p:spPr>
          <a:xfrm>
            <a:off x="0" y="1088020"/>
            <a:ext cx="9144000" cy="5076644"/>
          </a:xfrm>
          <a:prstGeom prst="rect">
            <a:avLst/>
          </a:prstGeom>
          <a:solidFill>
            <a:schemeClr val="tx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tx1"/>
              </a:solidFill>
            </a:endParaRPr>
          </a:p>
        </p:txBody>
      </p:sp>
      <p:sp>
        <p:nvSpPr>
          <p:cNvPr id="14" name="Title 13"/>
          <p:cNvSpPr>
            <a:spLocks noGrp="1"/>
          </p:cNvSpPr>
          <p:nvPr>
            <p:ph type="title"/>
          </p:nvPr>
        </p:nvSpPr>
        <p:spPr>
          <a:xfrm>
            <a:off x="2551175" y="1435260"/>
            <a:ext cx="5982463" cy="3333509"/>
          </a:xfrm>
        </p:spPr>
        <p:txBody>
          <a:bodyPr lIns="0" tIns="0" rIns="0" bIns="0" anchor="t" anchorCtr="0">
            <a:noAutofit/>
          </a:bodyPr>
          <a:lstStyle>
            <a:lvl1pPr>
              <a:defRPr sz="4000" b="1" i="0">
                <a:solidFill>
                  <a:schemeClr val="bg1"/>
                </a:solidFill>
                <a:latin typeface="+mn-lt"/>
                <a:ea typeface="Arial Black" charset="0"/>
                <a:cs typeface="Arial Black"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8808187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79676" y="976280"/>
            <a:ext cx="7920565" cy="5039513"/>
          </a:xfrm>
        </p:spPr>
        <p:txBody>
          <a:bodyPr lIns="0" tIns="0" rIns="0" bIns="0">
            <a:noAutofit/>
          </a:bodyPr>
          <a:lstStyle>
            <a:lvl1pPr marL="0" indent="0">
              <a:buNone/>
              <a:defRPr sz="3000" b="1">
                <a:solidFill>
                  <a:schemeClr val="tx1"/>
                </a:solidFill>
              </a:defRPr>
            </a:lvl1pPr>
            <a:lvl2pPr marL="340821" indent="0">
              <a:buNone/>
              <a:defRPr sz="1491">
                <a:solidFill>
                  <a:schemeClr val="tx1">
                    <a:tint val="75000"/>
                  </a:schemeClr>
                </a:solidFill>
              </a:defRPr>
            </a:lvl2pPr>
            <a:lvl3pPr marL="681640" indent="0">
              <a:buNone/>
              <a:defRPr sz="1342">
                <a:solidFill>
                  <a:schemeClr val="tx1">
                    <a:tint val="75000"/>
                  </a:schemeClr>
                </a:solidFill>
              </a:defRPr>
            </a:lvl3pPr>
            <a:lvl4pPr marL="1022461" indent="0">
              <a:buNone/>
              <a:defRPr sz="1193">
                <a:solidFill>
                  <a:schemeClr val="tx1">
                    <a:tint val="75000"/>
                  </a:schemeClr>
                </a:solidFill>
              </a:defRPr>
            </a:lvl4pPr>
            <a:lvl5pPr marL="1363281" indent="0">
              <a:buNone/>
              <a:defRPr sz="1193">
                <a:solidFill>
                  <a:schemeClr val="tx1">
                    <a:tint val="75000"/>
                  </a:schemeClr>
                </a:solidFill>
              </a:defRPr>
            </a:lvl5pPr>
            <a:lvl6pPr marL="1704101" indent="0">
              <a:buNone/>
              <a:defRPr sz="1193">
                <a:solidFill>
                  <a:schemeClr val="tx1">
                    <a:tint val="75000"/>
                  </a:schemeClr>
                </a:solidFill>
              </a:defRPr>
            </a:lvl6pPr>
            <a:lvl7pPr marL="2044921" indent="0">
              <a:buNone/>
              <a:defRPr sz="1193">
                <a:solidFill>
                  <a:schemeClr val="tx1">
                    <a:tint val="75000"/>
                  </a:schemeClr>
                </a:solidFill>
              </a:defRPr>
            </a:lvl7pPr>
            <a:lvl8pPr marL="2385742" indent="0">
              <a:buNone/>
              <a:defRPr sz="1193">
                <a:solidFill>
                  <a:schemeClr val="tx1">
                    <a:tint val="75000"/>
                  </a:schemeClr>
                </a:solidFill>
              </a:defRPr>
            </a:lvl8pPr>
            <a:lvl9pPr marL="2726561" indent="0">
              <a:buNone/>
              <a:defRPr sz="1193">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91592521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79676" y="976280"/>
            <a:ext cx="4190035" cy="5039513"/>
          </a:xfrm>
        </p:spPr>
        <p:txBody>
          <a:bodyPr lIns="0" tIns="0" rIns="0" bIns="0">
            <a:noAutofit/>
          </a:bodyPr>
          <a:lstStyle>
            <a:lvl1pPr marL="0" indent="0">
              <a:buNone/>
              <a:defRPr sz="3000" b="1">
                <a:solidFill>
                  <a:schemeClr val="tx1"/>
                </a:solidFill>
              </a:defRPr>
            </a:lvl1pPr>
            <a:lvl2pPr marL="340821" indent="0">
              <a:buNone/>
              <a:defRPr sz="1491">
                <a:solidFill>
                  <a:schemeClr val="tx1">
                    <a:tint val="75000"/>
                  </a:schemeClr>
                </a:solidFill>
              </a:defRPr>
            </a:lvl2pPr>
            <a:lvl3pPr marL="681640" indent="0">
              <a:buNone/>
              <a:defRPr sz="1342">
                <a:solidFill>
                  <a:schemeClr val="tx1">
                    <a:tint val="75000"/>
                  </a:schemeClr>
                </a:solidFill>
              </a:defRPr>
            </a:lvl3pPr>
            <a:lvl4pPr marL="1022461" indent="0">
              <a:buNone/>
              <a:defRPr sz="1193">
                <a:solidFill>
                  <a:schemeClr val="tx1">
                    <a:tint val="75000"/>
                  </a:schemeClr>
                </a:solidFill>
              </a:defRPr>
            </a:lvl4pPr>
            <a:lvl5pPr marL="1363281" indent="0">
              <a:buNone/>
              <a:defRPr sz="1193">
                <a:solidFill>
                  <a:schemeClr val="tx1">
                    <a:tint val="75000"/>
                  </a:schemeClr>
                </a:solidFill>
              </a:defRPr>
            </a:lvl5pPr>
            <a:lvl6pPr marL="1704101" indent="0">
              <a:buNone/>
              <a:defRPr sz="1193">
                <a:solidFill>
                  <a:schemeClr val="tx1">
                    <a:tint val="75000"/>
                  </a:schemeClr>
                </a:solidFill>
              </a:defRPr>
            </a:lvl6pPr>
            <a:lvl7pPr marL="2044921" indent="0">
              <a:buNone/>
              <a:defRPr sz="1193">
                <a:solidFill>
                  <a:schemeClr val="tx1">
                    <a:tint val="75000"/>
                  </a:schemeClr>
                </a:solidFill>
              </a:defRPr>
            </a:lvl7pPr>
            <a:lvl8pPr marL="2385742" indent="0">
              <a:buNone/>
              <a:defRPr sz="1193">
                <a:solidFill>
                  <a:schemeClr val="tx1">
                    <a:tint val="75000"/>
                  </a:schemeClr>
                </a:solidFill>
              </a:defRPr>
            </a:lvl8pPr>
            <a:lvl9pPr marL="2726561" indent="0">
              <a:buNone/>
              <a:defRPr sz="1193">
                <a:solidFill>
                  <a:schemeClr val="tx1">
                    <a:tint val="75000"/>
                  </a:schemeClr>
                </a:solidFill>
              </a:defRPr>
            </a:lvl9pPr>
          </a:lstStyle>
          <a:p>
            <a:pPr lvl="0"/>
            <a:r>
              <a:rPr lang="en-US" dirty="0" smtClean="0"/>
              <a:t>Click to edit Master text styles</a:t>
            </a:r>
          </a:p>
        </p:txBody>
      </p:sp>
      <p:sp>
        <p:nvSpPr>
          <p:cNvPr id="12" name="Picture Placeholder 11"/>
          <p:cNvSpPr>
            <a:spLocks noGrp="1"/>
          </p:cNvSpPr>
          <p:nvPr>
            <p:ph type="pic" sz="quarter" idx="10"/>
          </p:nvPr>
        </p:nvSpPr>
        <p:spPr>
          <a:xfrm>
            <a:off x="5625295" y="976281"/>
            <a:ext cx="3009117" cy="5039512"/>
          </a:xfrm>
        </p:spPr>
        <p:txBody>
          <a:bodyPr/>
          <a:lstStyle/>
          <a:p>
            <a:endParaRPr lang="en-US"/>
          </a:p>
        </p:txBody>
      </p:sp>
    </p:spTree>
    <p:extLst>
      <p:ext uri="{BB962C8B-B14F-4D97-AF65-F5344CB8AC3E}">
        <p14:creationId xmlns:p14="http://schemas.microsoft.com/office/powerpoint/2010/main" val="131568356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879676" y="1469982"/>
            <a:ext cx="7859512" cy="4511432"/>
          </a:xfrm>
        </p:spPr>
        <p:txBody>
          <a:bodyPr>
            <a:normAutofit/>
          </a:bodyPr>
          <a:lstStyle>
            <a:lvl1pPr>
              <a:defRPr sz="3000"/>
            </a:lvl1pPr>
            <a:lvl2pPr marL="511230" indent="-170411">
              <a:buFont typeface="Courier New" charset="0"/>
              <a:buChar char="o"/>
              <a:defRPr sz="3000"/>
            </a:lvl2pPr>
            <a:lvl3pPr>
              <a:defRPr sz="3000"/>
            </a:lvl3pPr>
            <a:lvl4pPr>
              <a:defRPr sz="3000"/>
            </a:lvl4pPr>
            <a:lvl5pPr>
              <a:defRPr sz="3000"/>
            </a:lvl5pPr>
          </a:lstStyle>
          <a:p>
            <a:pPr lvl="0"/>
            <a:r>
              <a:rPr lang="en-US" dirty="0" smtClean="0"/>
              <a:t>Click to edit Master text styles</a:t>
            </a:r>
          </a:p>
          <a:p>
            <a:pPr lvl="1"/>
            <a:r>
              <a:rPr lang="en-US" dirty="0" smtClean="0"/>
              <a:t>Second level</a:t>
            </a:r>
          </a:p>
        </p:txBody>
      </p:sp>
      <p:sp>
        <p:nvSpPr>
          <p:cNvPr id="6" name="Title 5"/>
          <p:cNvSpPr>
            <a:spLocks noGrp="1"/>
          </p:cNvSpPr>
          <p:nvPr>
            <p:ph type="title"/>
          </p:nvPr>
        </p:nvSpPr>
        <p:spPr>
          <a:xfrm>
            <a:off x="879676" y="389606"/>
            <a:ext cx="5741044" cy="902824"/>
          </a:xfrm>
        </p:spPr>
        <p:txBody>
          <a:bodyPr lIns="0" tIns="0" rIns="0" bIns="0" anchor="t" anchorCtr="0">
            <a:noAutofit/>
          </a:bodyPr>
          <a:lstStyle>
            <a:lvl1pPr>
              <a:defRPr sz="3000" b="1">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52571987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ex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879475" y="1686385"/>
            <a:ext cx="7859713" cy="4281278"/>
          </a:xfrm>
        </p:spPr>
        <p:txBody>
          <a:bodyPr/>
          <a:lstStyle/>
          <a:p>
            <a:endParaRPr lang="en-US"/>
          </a:p>
        </p:txBody>
      </p:sp>
      <p:sp>
        <p:nvSpPr>
          <p:cNvPr id="4" name="Title 5"/>
          <p:cNvSpPr>
            <a:spLocks noGrp="1"/>
          </p:cNvSpPr>
          <p:nvPr>
            <p:ph type="title"/>
          </p:nvPr>
        </p:nvSpPr>
        <p:spPr>
          <a:xfrm>
            <a:off x="879676" y="389606"/>
            <a:ext cx="5741044" cy="902824"/>
          </a:xfrm>
        </p:spPr>
        <p:txBody>
          <a:bodyPr lIns="0" tIns="0" rIns="0" bIns="0" anchor="t" anchorCtr="0">
            <a:noAutofit/>
          </a:bodyPr>
          <a:lstStyle>
            <a:lvl1pPr>
              <a:defRPr sz="3000" b="1">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88990031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ext">
    <p:spTree>
      <p:nvGrpSpPr>
        <p:cNvPr id="1" name=""/>
        <p:cNvGrpSpPr/>
        <p:nvPr/>
      </p:nvGrpSpPr>
      <p:grpSpPr>
        <a:xfrm>
          <a:off x="0" y="0"/>
          <a:ext cx="0" cy="0"/>
          <a:chOff x="0" y="0"/>
          <a:chExt cx="0" cy="0"/>
        </a:xfrm>
      </p:grpSpPr>
      <p:sp>
        <p:nvSpPr>
          <p:cNvPr id="4" name="Picture Placeholder 14"/>
          <p:cNvSpPr>
            <a:spLocks noGrp="1"/>
          </p:cNvSpPr>
          <p:nvPr>
            <p:ph type="pic" sz="quarter" idx="13"/>
          </p:nvPr>
        </p:nvSpPr>
        <p:spPr>
          <a:xfrm>
            <a:off x="0" y="1400536"/>
            <a:ext cx="9144000" cy="4759632"/>
          </a:xfrm>
        </p:spPr>
        <p:txBody>
          <a:bodyPr/>
          <a:lstStyle/>
          <a:p>
            <a:endParaRPr lang="en-US" dirty="0"/>
          </a:p>
        </p:txBody>
      </p:sp>
      <p:sp>
        <p:nvSpPr>
          <p:cNvPr id="5" name="Title 5"/>
          <p:cNvSpPr>
            <a:spLocks noGrp="1"/>
          </p:cNvSpPr>
          <p:nvPr>
            <p:ph type="title"/>
          </p:nvPr>
        </p:nvSpPr>
        <p:spPr>
          <a:xfrm>
            <a:off x="879676" y="389606"/>
            <a:ext cx="5741044" cy="902824"/>
          </a:xfrm>
        </p:spPr>
        <p:txBody>
          <a:bodyPr lIns="0" tIns="0" rIns="0" bIns="0" anchor="t" anchorCtr="0">
            <a:noAutofit/>
          </a:bodyPr>
          <a:lstStyle>
            <a:lvl1pPr>
              <a:defRPr sz="3000" b="1">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054316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488238" y="527292"/>
            <a:ext cx="184150" cy="36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795" smtClean="0"/>
          </a:p>
        </p:txBody>
      </p:sp>
      <p:sp>
        <p:nvSpPr>
          <p:cNvPr id="5" name="TextBox 9"/>
          <p:cNvSpPr txBox="1">
            <a:spLocks noChangeArrowheads="1"/>
          </p:cNvSpPr>
          <p:nvPr userDrawn="1"/>
        </p:nvSpPr>
        <p:spPr bwMode="auto">
          <a:xfrm>
            <a:off x="3932238" y="-516207"/>
            <a:ext cx="184150" cy="36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795" smtClean="0"/>
          </a:p>
        </p:txBody>
      </p:sp>
      <p:sp>
        <p:nvSpPr>
          <p:cNvPr id="3" name="Content Placeholder 2"/>
          <p:cNvSpPr>
            <a:spLocks noGrp="1"/>
          </p:cNvSpPr>
          <p:nvPr>
            <p:ph idx="1"/>
          </p:nvPr>
        </p:nvSpPr>
        <p:spPr>
          <a:xfrm>
            <a:off x="358776" y="2224759"/>
            <a:ext cx="8137525" cy="32066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8" name="Rectangle 13"/>
          <p:cNvSpPr>
            <a:spLocks noGrp="1" noChangeArrowheads="1"/>
          </p:cNvSpPr>
          <p:nvPr>
            <p:ph type="title"/>
          </p:nvPr>
        </p:nvSpPr>
        <p:spPr bwMode="auto">
          <a:xfrm>
            <a:off x="358775" y="1409179"/>
            <a:ext cx="8229600" cy="574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p>
            <a:pPr lvl="0"/>
            <a:r>
              <a:rPr lang="en-GB" dirty="0"/>
              <a:t>Click to edit Master title style</a:t>
            </a:r>
          </a:p>
        </p:txBody>
      </p:sp>
    </p:spTree>
    <p:extLst>
      <p:ext uri="{BB962C8B-B14F-4D97-AF65-F5344CB8AC3E}">
        <p14:creationId xmlns:p14="http://schemas.microsoft.com/office/powerpoint/2010/main" val="310964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488238" y="527292"/>
            <a:ext cx="184150" cy="36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795" smtClean="0"/>
          </a:p>
        </p:txBody>
      </p:sp>
      <p:sp>
        <p:nvSpPr>
          <p:cNvPr id="5" name="TextBox 9"/>
          <p:cNvSpPr txBox="1">
            <a:spLocks noChangeArrowheads="1"/>
          </p:cNvSpPr>
          <p:nvPr userDrawn="1"/>
        </p:nvSpPr>
        <p:spPr bwMode="auto">
          <a:xfrm>
            <a:off x="3932238" y="-516207"/>
            <a:ext cx="184150" cy="36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795" smtClean="0"/>
          </a:p>
        </p:txBody>
      </p:sp>
      <p:sp>
        <p:nvSpPr>
          <p:cNvPr id="3" name="Content Placeholder 2"/>
          <p:cNvSpPr>
            <a:spLocks noGrp="1"/>
          </p:cNvSpPr>
          <p:nvPr>
            <p:ph idx="1"/>
          </p:nvPr>
        </p:nvSpPr>
        <p:spPr>
          <a:xfrm>
            <a:off x="358776" y="2224759"/>
            <a:ext cx="8137525" cy="32066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8" name="Rectangle 13"/>
          <p:cNvSpPr>
            <a:spLocks noGrp="1" noChangeArrowheads="1"/>
          </p:cNvSpPr>
          <p:nvPr>
            <p:ph type="title"/>
          </p:nvPr>
        </p:nvSpPr>
        <p:spPr bwMode="auto">
          <a:xfrm>
            <a:off x="358775" y="1409179"/>
            <a:ext cx="8229600" cy="574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p>
            <a:pPr lvl="0"/>
            <a:r>
              <a:rPr lang="en-GB" dirty="0"/>
              <a:t>Click to edit Master title style</a:t>
            </a:r>
          </a:p>
        </p:txBody>
      </p:sp>
    </p:spTree>
    <p:extLst>
      <p:ext uri="{BB962C8B-B14F-4D97-AF65-F5344CB8AC3E}">
        <p14:creationId xmlns:p14="http://schemas.microsoft.com/office/powerpoint/2010/main" val="1702104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64197"/>
            <a:ext cx="7886700" cy="132218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1" y="1820977"/>
            <a:ext cx="7886700" cy="434025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9" name="Picture 8"/>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415607" y="271500"/>
            <a:ext cx="1373558" cy="482257"/>
          </a:xfrm>
          <a:prstGeom prst="rect">
            <a:avLst/>
          </a:prstGeom>
        </p:spPr>
      </p:pic>
      <p:sp>
        <p:nvSpPr>
          <p:cNvPr id="4" name="Rectangle 3"/>
          <p:cNvSpPr/>
          <p:nvPr userDrawn="1"/>
        </p:nvSpPr>
        <p:spPr>
          <a:xfrm>
            <a:off x="0" y="6161235"/>
            <a:ext cx="9144000" cy="679303"/>
          </a:xfrm>
          <a:prstGeom prst="rect">
            <a:avLst/>
          </a:prstGeom>
          <a:solidFill>
            <a:schemeClr val="accent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2"/>
              </a:solidFill>
            </a:endParaRPr>
          </a:p>
        </p:txBody>
      </p:sp>
      <p:pic>
        <p:nvPicPr>
          <p:cNvPr id="10" name="Picture 9"/>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018571" y="6156494"/>
            <a:ext cx="9062978" cy="688786"/>
          </a:xfrm>
          <a:prstGeom prst="rect">
            <a:avLst/>
          </a:prstGeom>
        </p:spPr>
      </p:pic>
      <p:pic>
        <p:nvPicPr>
          <p:cNvPr id="12" name="Picture 11"/>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6391263" y="6045389"/>
            <a:ext cx="2671714" cy="887843"/>
          </a:xfrm>
          <a:prstGeom prst="rect">
            <a:avLst/>
          </a:prstGeom>
        </p:spPr>
      </p:pic>
    </p:spTree>
    <p:extLst>
      <p:ext uri="{BB962C8B-B14F-4D97-AF65-F5344CB8AC3E}">
        <p14:creationId xmlns:p14="http://schemas.microsoft.com/office/powerpoint/2010/main" val="303927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 id="2147483653" r:id="rId5"/>
    <p:sldLayoutId id="2147483655" r:id="rId6"/>
    <p:sldLayoutId id="2147483654" r:id="rId7"/>
    <p:sldLayoutId id="2147483657" r:id="rId8"/>
    <p:sldLayoutId id="2147483658" r:id="rId9"/>
    <p:sldLayoutId id="2147483666" r:id="rId10"/>
    <p:sldLayoutId id="2147483667" r:id="rId11"/>
    <p:sldLayoutId id="2147483668" r:id="rId12"/>
    <p:sldLayoutId id="2147483669" r:id="rId13"/>
  </p:sldLayoutIdLst>
  <p:timing>
    <p:tnLst>
      <p:par>
        <p:cTn id="1" dur="indefinite" restart="never" nodeType="tmRoot"/>
      </p:par>
    </p:tnLst>
  </p:timing>
  <p:txStyles>
    <p:titleStyle>
      <a:lvl1pPr algn="l" defTabSz="681640" rtl="0" eaLnBrk="1" latinLnBrk="0" hangingPunct="1">
        <a:lnSpc>
          <a:spcPct val="90000"/>
        </a:lnSpc>
        <a:spcBef>
          <a:spcPct val="0"/>
        </a:spcBef>
        <a:buNone/>
        <a:defRPr sz="3280" kern="1200">
          <a:solidFill>
            <a:schemeClr val="tx1"/>
          </a:solidFill>
          <a:latin typeface="+mj-lt"/>
          <a:ea typeface="+mj-ea"/>
          <a:cs typeface="+mj-cs"/>
        </a:defRPr>
      </a:lvl1pPr>
    </p:titleStyle>
    <p:bodyStyle>
      <a:lvl1pPr marL="170411" indent="-170411" algn="l" defTabSz="681640" rtl="0" eaLnBrk="1" latinLnBrk="0" hangingPunct="1">
        <a:lnSpc>
          <a:spcPct val="90000"/>
        </a:lnSpc>
        <a:spcBef>
          <a:spcPts val="746"/>
        </a:spcBef>
        <a:buFont typeface="Arial"/>
        <a:buChar char="•"/>
        <a:defRPr sz="2088" kern="1200">
          <a:solidFill>
            <a:schemeClr val="tx1"/>
          </a:solidFill>
          <a:latin typeface="+mn-lt"/>
          <a:ea typeface="+mn-ea"/>
          <a:cs typeface="+mn-cs"/>
        </a:defRPr>
      </a:lvl1pPr>
      <a:lvl2pPr marL="511230" indent="-170411" algn="l" defTabSz="681640" rtl="0" eaLnBrk="1" latinLnBrk="0" hangingPunct="1">
        <a:lnSpc>
          <a:spcPct val="90000"/>
        </a:lnSpc>
        <a:spcBef>
          <a:spcPts val="373"/>
        </a:spcBef>
        <a:buFont typeface="Arial"/>
        <a:buChar char="•"/>
        <a:defRPr sz="1789" kern="1200">
          <a:solidFill>
            <a:schemeClr val="tx1"/>
          </a:solidFill>
          <a:latin typeface="+mn-lt"/>
          <a:ea typeface="+mn-ea"/>
          <a:cs typeface="+mn-cs"/>
        </a:defRPr>
      </a:lvl2pPr>
      <a:lvl3pPr marL="852051" indent="-170411" algn="l" defTabSz="681640" rtl="0" eaLnBrk="1" latinLnBrk="0" hangingPunct="1">
        <a:lnSpc>
          <a:spcPct val="90000"/>
        </a:lnSpc>
        <a:spcBef>
          <a:spcPts val="373"/>
        </a:spcBef>
        <a:buFont typeface="Arial"/>
        <a:buChar char="•"/>
        <a:defRPr sz="1491" kern="1200">
          <a:solidFill>
            <a:schemeClr val="tx1"/>
          </a:solidFill>
          <a:latin typeface="+mn-lt"/>
          <a:ea typeface="+mn-ea"/>
          <a:cs typeface="+mn-cs"/>
        </a:defRPr>
      </a:lvl3pPr>
      <a:lvl4pPr marL="1192871" indent="-170411" algn="l" defTabSz="681640" rtl="0" eaLnBrk="1" latinLnBrk="0" hangingPunct="1">
        <a:lnSpc>
          <a:spcPct val="90000"/>
        </a:lnSpc>
        <a:spcBef>
          <a:spcPts val="373"/>
        </a:spcBef>
        <a:buFont typeface="Arial"/>
        <a:buChar char="•"/>
        <a:defRPr sz="1342" kern="1200">
          <a:solidFill>
            <a:schemeClr val="tx1"/>
          </a:solidFill>
          <a:latin typeface="+mn-lt"/>
          <a:ea typeface="+mn-ea"/>
          <a:cs typeface="+mn-cs"/>
        </a:defRPr>
      </a:lvl4pPr>
      <a:lvl5pPr marL="1533691" indent="-170411" algn="l" defTabSz="681640" rtl="0" eaLnBrk="1" latinLnBrk="0" hangingPunct="1">
        <a:lnSpc>
          <a:spcPct val="90000"/>
        </a:lnSpc>
        <a:spcBef>
          <a:spcPts val="373"/>
        </a:spcBef>
        <a:buFont typeface="Arial"/>
        <a:buChar char="•"/>
        <a:defRPr sz="1342" kern="1200">
          <a:solidFill>
            <a:schemeClr val="tx1"/>
          </a:solidFill>
          <a:latin typeface="+mn-lt"/>
          <a:ea typeface="+mn-ea"/>
          <a:cs typeface="+mn-cs"/>
        </a:defRPr>
      </a:lvl5pPr>
      <a:lvl6pPr marL="1874511" indent="-170411" algn="l" defTabSz="681640" rtl="0" eaLnBrk="1" latinLnBrk="0" hangingPunct="1">
        <a:lnSpc>
          <a:spcPct val="90000"/>
        </a:lnSpc>
        <a:spcBef>
          <a:spcPts val="373"/>
        </a:spcBef>
        <a:buFont typeface="Arial"/>
        <a:buChar char="•"/>
        <a:defRPr sz="1342" kern="1200">
          <a:solidFill>
            <a:schemeClr val="tx1"/>
          </a:solidFill>
          <a:latin typeface="+mn-lt"/>
          <a:ea typeface="+mn-ea"/>
          <a:cs typeface="+mn-cs"/>
        </a:defRPr>
      </a:lvl6pPr>
      <a:lvl7pPr marL="2215332" indent="-170411" algn="l" defTabSz="681640" rtl="0" eaLnBrk="1" latinLnBrk="0" hangingPunct="1">
        <a:lnSpc>
          <a:spcPct val="90000"/>
        </a:lnSpc>
        <a:spcBef>
          <a:spcPts val="373"/>
        </a:spcBef>
        <a:buFont typeface="Arial"/>
        <a:buChar char="•"/>
        <a:defRPr sz="1342" kern="1200">
          <a:solidFill>
            <a:schemeClr val="tx1"/>
          </a:solidFill>
          <a:latin typeface="+mn-lt"/>
          <a:ea typeface="+mn-ea"/>
          <a:cs typeface="+mn-cs"/>
        </a:defRPr>
      </a:lvl7pPr>
      <a:lvl8pPr marL="2556152" indent="-170411" algn="l" defTabSz="681640" rtl="0" eaLnBrk="1" latinLnBrk="0" hangingPunct="1">
        <a:lnSpc>
          <a:spcPct val="90000"/>
        </a:lnSpc>
        <a:spcBef>
          <a:spcPts val="373"/>
        </a:spcBef>
        <a:buFont typeface="Arial"/>
        <a:buChar char="•"/>
        <a:defRPr sz="1342" kern="1200">
          <a:solidFill>
            <a:schemeClr val="tx1"/>
          </a:solidFill>
          <a:latin typeface="+mn-lt"/>
          <a:ea typeface="+mn-ea"/>
          <a:cs typeface="+mn-cs"/>
        </a:defRPr>
      </a:lvl8pPr>
      <a:lvl9pPr marL="2896972" indent="-170411" algn="l" defTabSz="681640" rtl="0" eaLnBrk="1" latinLnBrk="0" hangingPunct="1">
        <a:lnSpc>
          <a:spcPct val="90000"/>
        </a:lnSpc>
        <a:spcBef>
          <a:spcPts val="373"/>
        </a:spcBef>
        <a:buFont typeface="Arial"/>
        <a:buChar char="•"/>
        <a:defRPr sz="1342" kern="1200">
          <a:solidFill>
            <a:schemeClr val="tx1"/>
          </a:solidFill>
          <a:latin typeface="+mn-lt"/>
          <a:ea typeface="+mn-ea"/>
          <a:cs typeface="+mn-cs"/>
        </a:defRPr>
      </a:lvl9pPr>
    </p:bodyStyle>
    <p:otherStyle>
      <a:defPPr>
        <a:defRPr lang="en-US"/>
      </a:defPPr>
      <a:lvl1pPr marL="0" algn="l" defTabSz="681640" rtl="0" eaLnBrk="1" latinLnBrk="0" hangingPunct="1">
        <a:defRPr sz="1342" kern="1200">
          <a:solidFill>
            <a:schemeClr val="tx1"/>
          </a:solidFill>
          <a:latin typeface="+mn-lt"/>
          <a:ea typeface="+mn-ea"/>
          <a:cs typeface="+mn-cs"/>
        </a:defRPr>
      </a:lvl1pPr>
      <a:lvl2pPr marL="340821" algn="l" defTabSz="681640" rtl="0" eaLnBrk="1" latinLnBrk="0" hangingPunct="1">
        <a:defRPr sz="1342" kern="1200">
          <a:solidFill>
            <a:schemeClr val="tx1"/>
          </a:solidFill>
          <a:latin typeface="+mn-lt"/>
          <a:ea typeface="+mn-ea"/>
          <a:cs typeface="+mn-cs"/>
        </a:defRPr>
      </a:lvl2pPr>
      <a:lvl3pPr marL="681640" algn="l" defTabSz="681640" rtl="0" eaLnBrk="1" latinLnBrk="0" hangingPunct="1">
        <a:defRPr sz="1342" kern="1200">
          <a:solidFill>
            <a:schemeClr val="tx1"/>
          </a:solidFill>
          <a:latin typeface="+mn-lt"/>
          <a:ea typeface="+mn-ea"/>
          <a:cs typeface="+mn-cs"/>
        </a:defRPr>
      </a:lvl3pPr>
      <a:lvl4pPr marL="1022461" algn="l" defTabSz="681640" rtl="0" eaLnBrk="1" latinLnBrk="0" hangingPunct="1">
        <a:defRPr sz="1342" kern="1200">
          <a:solidFill>
            <a:schemeClr val="tx1"/>
          </a:solidFill>
          <a:latin typeface="+mn-lt"/>
          <a:ea typeface="+mn-ea"/>
          <a:cs typeface="+mn-cs"/>
        </a:defRPr>
      </a:lvl4pPr>
      <a:lvl5pPr marL="1363281" algn="l" defTabSz="681640" rtl="0" eaLnBrk="1" latinLnBrk="0" hangingPunct="1">
        <a:defRPr sz="1342" kern="1200">
          <a:solidFill>
            <a:schemeClr val="tx1"/>
          </a:solidFill>
          <a:latin typeface="+mn-lt"/>
          <a:ea typeface="+mn-ea"/>
          <a:cs typeface="+mn-cs"/>
        </a:defRPr>
      </a:lvl5pPr>
      <a:lvl6pPr marL="1704101" algn="l" defTabSz="681640" rtl="0" eaLnBrk="1" latinLnBrk="0" hangingPunct="1">
        <a:defRPr sz="1342" kern="1200">
          <a:solidFill>
            <a:schemeClr val="tx1"/>
          </a:solidFill>
          <a:latin typeface="+mn-lt"/>
          <a:ea typeface="+mn-ea"/>
          <a:cs typeface="+mn-cs"/>
        </a:defRPr>
      </a:lvl6pPr>
      <a:lvl7pPr marL="2044921" algn="l" defTabSz="681640" rtl="0" eaLnBrk="1" latinLnBrk="0" hangingPunct="1">
        <a:defRPr sz="1342" kern="1200">
          <a:solidFill>
            <a:schemeClr val="tx1"/>
          </a:solidFill>
          <a:latin typeface="+mn-lt"/>
          <a:ea typeface="+mn-ea"/>
          <a:cs typeface="+mn-cs"/>
        </a:defRPr>
      </a:lvl7pPr>
      <a:lvl8pPr marL="2385742" algn="l" defTabSz="681640" rtl="0" eaLnBrk="1" latinLnBrk="0" hangingPunct="1">
        <a:defRPr sz="1342" kern="1200">
          <a:solidFill>
            <a:schemeClr val="tx1"/>
          </a:solidFill>
          <a:latin typeface="+mn-lt"/>
          <a:ea typeface="+mn-ea"/>
          <a:cs typeface="+mn-cs"/>
        </a:defRPr>
      </a:lvl8pPr>
      <a:lvl9pPr marL="2726561" algn="l" defTabSz="681640" rtl="0" eaLnBrk="1" latinLnBrk="0" hangingPunct="1">
        <a:defRPr sz="134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hyperlink" Target="https://www.ohchr.org/Documents/Issues/Poverty/EOM_GB_16Nov2018.pdf" TargetMode="Externa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hyperlink" Target="http://brightblue.org.uk/wp-content/uploads/2019/03/Helping-hand.pdf" TargetMode="External"/><Relationship Id="rId13" Type="http://schemas.openxmlformats.org/officeDocument/2006/relationships/hyperlink" Target="https://universalcreditsuffer.com/" TargetMode="External"/><Relationship Id="rId3" Type="http://schemas.openxmlformats.org/officeDocument/2006/relationships/hyperlink" Target="https://appguniversalcredit.org.uk/updates/report-summary-what-needs-to-change-in-universal-credit/" TargetMode="External"/><Relationship Id="rId7" Type="http://schemas.openxmlformats.org/officeDocument/2006/relationships/hyperlink" Target="http://www.smf.co.uk/sink-or-swim/" TargetMode="External"/><Relationship Id="rId12" Type="http://schemas.openxmlformats.org/officeDocument/2006/relationships/hyperlink" Target="https://unitetheunion.org/campaigns/stop-universal-credit/" TargetMode="External"/><Relationship Id="rId2" Type="http://schemas.openxmlformats.org/officeDocument/2006/relationships/notesSlide" Target="../notesSlides/notesSlide3.xml"/><Relationship Id="rId16"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hyperlink" Target="https://www.resolutionfoundation.org/app/uploads/2017/10/Universal-Credit.pdf" TargetMode="External"/><Relationship Id="rId11" Type="http://schemas.openxmlformats.org/officeDocument/2006/relationships/hyperlink" Target="https://www.tuc.org.uk/blogs/universal-credit-driving-workers-poverty-stop-and-scrap-it-now" TargetMode="External"/><Relationship Id="rId5" Type="http://schemas.openxmlformats.org/officeDocument/2006/relationships/hyperlink" Target="https://cpag.org.uk/policy-and-campaigns/report/universal-credit-what-needs-change" TargetMode="External"/><Relationship Id="rId15" Type="http://schemas.openxmlformats.org/officeDocument/2006/relationships/image" Target="../media/image10.png"/><Relationship Id="rId10" Type="http://schemas.openxmlformats.org/officeDocument/2006/relationships/hyperlink" Target="https://www.mirror.co.uk/news/politics/stop-universal-credit-cruelty-petition-13392101" TargetMode="External"/><Relationship Id="rId4" Type="http://schemas.openxmlformats.org/officeDocument/2006/relationships/hyperlink" Target="https://www.citizensadvice.org.uk/about-us/how-citizens-advice-works/media/press-releases/government-must-take-action-to-fix-unacceptable-problems-with-universal-credit-says-citizens-advice-in-response-to-nao-report/" TargetMode="External"/><Relationship Id="rId9" Type="http://schemas.openxmlformats.org/officeDocument/2006/relationships/hyperlink" Target="https://www.thesun.co.uk/topic/make-universal-credit-work/" TargetMode="External"/><Relationship Id="rId14" Type="http://schemas.openxmlformats.org/officeDocument/2006/relationships/hyperlink" Target="https://www.facebook.com/groups/1946237515451754/?ref=group_header"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hyperlink" Target="https://www.nao.org.uk/report/rolling-out-universal-credit/" TargetMode="External"/><Relationship Id="rId13" Type="http://schemas.openxmlformats.org/officeDocument/2006/relationships/hyperlink" Target="https://commonslibrary.parliament.uk/social-policy/welfare-pensions/benefits/universal-credit-rolling-out-a-new-benefits-system/" TargetMode="External"/><Relationship Id="rId18" Type="http://schemas.openxmlformats.org/officeDocument/2006/relationships/hyperlink" Target="http://blogs.bath.ac.uk/iprblog/2017/12/14/universal-credit-can-we-fix-it-should-we-fix-it/" TargetMode="External"/><Relationship Id="rId3" Type="http://schemas.openxmlformats.org/officeDocument/2006/relationships/hyperlink" Target="https://www.gov.uk/government/publications/universal-credit-full-service-claimant-survey" TargetMode="External"/><Relationship Id="rId7" Type="http://schemas.openxmlformats.org/officeDocument/2006/relationships/hyperlink" Target="https://www.equalityhumanrights.com/en/publication-download/cumulative-impact-tax-and-welfare-reforms" TargetMode="External"/><Relationship Id="rId12" Type="http://schemas.openxmlformats.org/officeDocument/2006/relationships/hyperlink" Target="https://publications.parliament.uk/pa/cm201719/cmselect/cmworpen/740/74002.htm" TargetMode="External"/><Relationship Id="rId17" Type="http://schemas.openxmlformats.org/officeDocument/2006/relationships/hyperlink" Target="https://www.resolutionfoundation.org/media/blog/with-the-benefits-of-benefit-reform-diminishing-universal-credit-needs-a-new-direction/" TargetMode="External"/><Relationship Id="rId2" Type="http://schemas.openxmlformats.org/officeDocument/2006/relationships/hyperlink" Target="https://assets.publishing.service.gov.uk/government/uploads/system/uploads/attachment_data/file/48897/universal-credit-full-document.pdf" TargetMode="External"/><Relationship Id="rId16" Type="http://schemas.openxmlformats.org/officeDocument/2006/relationships/hyperlink" Target="https://www.newstatesman.com/politics/feminism/2018/08/universal-credit-discriminates-against-women-design-here-s-how" TargetMode="External"/><Relationship Id="rId1" Type="http://schemas.openxmlformats.org/officeDocument/2006/relationships/slideLayout" Target="../slideLayouts/slideLayout11.xml"/><Relationship Id="rId6" Type="http://schemas.openxmlformats.org/officeDocument/2006/relationships/hyperlink" Target="http://obr.uk/wtr/welfare-trends-report-january-2018/" TargetMode="External"/><Relationship Id="rId11" Type="http://schemas.openxmlformats.org/officeDocument/2006/relationships/hyperlink" Target="https://cpag.org.uk/policy-and-campaigns/universal-credit" TargetMode="External"/><Relationship Id="rId5" Type="http://schemas.openxmlformats.org/officeDocument/2006/relationships/hyperlink" Target="https://assets.publishing.service.gov.uk/government/uploads/system/uploads/attachment_data/file/739775/universal-credit-in-work-progression-randomised-controlled-trial-findings-from-quantitative-survey-and-qualitative-research.pdf" TargetMode="External"/><Relationship Id="rId15" Type="http://schemas.openxmlformats.org/officeDocument/2006/relationships/hyperlink" Target="http://blogs.bath.ac.uk/iprblog/2018/07/09/universal-credit-managed-migration-the-next-big-challenge/" TargetMode="External"/><Relationship Id="rId10" Type="http://schemas.openxmlformats.org/officeDocument/2006/relationships/hyperlink" Target="https://revenuebenefits.org.uk/universal-credit/" TargetMode="External"/><Relationship Id="rId19" Type="http://schemas.openxmlformats.org/officeDocument/2006/relationships/hyperlink" Target="http://blogs.bath.ac.uk/iprblog/2016/07/22/giving-back-control-a-contradiction-at-the-heart-of-universal-credit/" TargetMode="External"/><Relationship Id="rId4" Type="http://schemas.openxmlformats.org/officeDocument/2006/relationships/hyperlink" Target="https://www.gov.uk/government/publications/universal-credit-programme-full-business-case-summary" TargetMode="External"/><Relationship Id="rId9" Type="http://schemas.openxmlformats.org/officeDocument/2006/relationships/hyperlink" Target="https://publications.parliament.uk/pa/cm201719/cmselect/cmpubacc/1183/118302.htm" TargetMode="External"/><Relationship Id="rId14" Type="http://schemas.openxmlformats.org/officeDocument/2006/relationships/hyperlink" Target="https://www.gov.uk/government/publications/universal-credit-29-april-2013-to-11-july-2019/universal-credit-statistics-29-april-2013-to-11-july-2019"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ww.gov.uk/government/news/10-million-fund-to-help-vulnerable-people-claim-universal-credit" TargetMode="External"/><Relationship Id="rId2" Type="http://schemas.openxmlformats.org/officeDocument/2006/relationships/hyperlink" Target="https://www.citizensadvice.org.uk/about-us/contact-us/contact-us/help-to-claim/" TargetMode="Externa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4660" y="4618824"/>
            <a:ext cx="8137525" cy="1291525"/>
          </a:xfrm>
        </p:spPr>
        <p:txBody>
          <a:bodyPr>
            <a:normAutofit fontScale="92500" lnSpcReduction="10000"/>
          </a:bodyPr>
          <a:lstStyle/>
          <a:p>
            <a:pPr marL="0" indent="0" algn="r">
              <a:lnSpc>
                <a:spcPct val="110000"/>
              </a:lnSpc>
              <a:spcBef>
                <a:spcPts val="0"/>
              </a:spcBef>
              <a:buNone/>
            </a:pPr>
            <a:endParaRPr lang="en-GB" dirty="0"/>
          </a:p>
          <a:p>
            <a:pPr marL="0" indent="0" algn="r">
              <a:lnSpc>
                <a:spcPct val="110000"/>
              </a:lnSpc>
              <a:spcBef>
                <a:spcPts val="0"/>
              </a:spcBef>
              <a:buNone/>
            </a:pPr>
            <a:endParaRPr lang="en-GB" dirty="0"/>
          </a:p>
          <a:p>
            <a:pPr marL="0" indent="0" algn="r">
              <a:lnSpc>
                <a:spcPct val="110000"/>
              </a:lnSpc>
              <a:spcBef>
                <a:spcPts val="0"/>
              </a:spcBef>
              <a:buNone/>
            </a:pPr>
            <a:endParaRPr lang="en-GB" dirty="0"/>
          </a:p>
          <a:p>
            <a:pPr marL="0" indent="0" algn="r">
              <a:lnSpc>
                <a:spcPct val="110000"/>
              </a:lnSpc>
              <a:spcBef>
                <a:spcPts val="0"/>
              </a:spcBef>
              <a:buNone/>
            </a:pPr>
            <a:r>
              <a:rPr lang="en-GB" i="1" dirty="0" smtClean="0"/>
              <a:t>Making </a:t>
            </a:r>
            <a:r>
              <a:rPr lang="en-GB" i="1" dirty="0"/>
              <a:t>Basic Income a European </a:t>
            </a:r>
            <a:r>
              <a:rPr lang="en-GB" i="1" dirty="0" smtClean="0"/>
              <a:t>Reality, Tampere</a:t>
            </a:r>
            <a:endParaRPr lang="en-GB" sz="1800" i="1" dirty="0"/>
          </a:p>
        </p:txBody>
      </p:sp>
      <p:sp>
        <p:nvSpPr>
          <p:cNvPr id="3" name="Title 2"/>
          <p:cNvSpPr>
            <a:spLocks noGrp="1"/>
          </p:cNvSpPr>
          <p:nvPr>
            <p:ph type="title"/>
          </p:nvPr>
        </p:nvSpPr>
        <p:spPr>
          <a:xfrm>
            <a:off x="490451" y="1221970"/>
            <a:ext cx="8097924" cy="4229596"/>
          </a:xfrm>
        </p:spPr>
        <p:txBody>
          <a:bodyPr>
            <a:normAutofit fontScale="90000"/>
          </a:bodyPr>
          <a:lstStyle/>
          <a:p>
            <a:pPr algn="ctr"/>
            <a:r>
              <a:rPr lang="en-GB" sz="3600" b="1" dirty="0">
                <a:latin typeface="Times New Roman" panose="02020603050405020304" pitchFamily="18" charset="0"/>
                <a:ea typeface="Times New Roman" panose="02020603050405020304" pitchFamily="18" charset="0"/>
              </a:rPr>
              <a:t>Universal Credit: designing and implementing the UK’s new working-age benefit and how this differs from Basic Income</a:t>
            </a:r>
            <a:r>
              <a:rPr lang="en-GB" b="1" dirty="0"/>
              <a:t/>
            </a:r>
            <a:br>
              <a:rPr lang="en-GB" b="1" dirty="0"/>
            </a:br>
            <a:r>
              <a:rPr lang="en-GB" b="1" dirty="0"/>
              <a:t/>
            </a:r>
            <a:br>
              <a:rPr lang="en-GB" b="1" dirty="0"/>
            </a:br>
            <a:r>
              <a:rPr lang="en-GB" b="1" dirty="0"/>
              <a:t>Jane Millar</a:t>
            </a:r>
            <a:br>
              <a:rPr lang="en-GB" b="1" dirty="0"/>
            </a:br>
            <a:r>
              <a:rPr lang="en-GB" b="1" dirty="0" smtClean="0"/>
              <a:t>November 2019</a:t>
            </a:r>
            <a:br>
              <a:rPr lang="en-GB" b="1" dirty="0" smtClean="0"/>
            </a:br>
            <a:r>
              <a:rPr lang="en-GB" b="1" dirty="0"/>
              <a:t/>
            </a:r>
            <a:br>
              <a:rPr lang="en-GB" b="1" dirty="0"/>
            </a:br>
            <a:r>
              <a:rPr lang="en-GB" b="1" dirty="0" smtClean="0"/>
              <a:t>j.i.millar@bath.ac.uk</a:t>
            </a:r>
            <a:endParaRPr lang="en-GB" b="1" dirty="0"/>
          </a:p>
        </p:txBody>
      </p:sp>
    </p:spTree>
    <p:extLst>
      <p:ext uri="{BB962C8B-B14F-4D97-AF65-F5344CB8AC3E}">
        <p14:creationId xmlns:p14="http://schemas.microsoft.com/office/powerpoint/2010/main" val="2501069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550127"/>
            <a:ext cx="7593874" cy="4005942"/>
          </a:xfrm>
        </p:spPr>
        <p:txBody>
          <a:bodyPr>
            <a:normAutofit fontScale="92500" lnSpcReduction="10000"/>
          </a:bodyPr>
          <a:lstStyle/>
          <a:p>
            <a:pPr marL="0" indent="0">
              <a:buNone/>
            </a:pPr>
            <a:r>
              <a:rPr lang="en-GB" sz="2400" b="1" dirty="0" smtClean="0"/>
              <a:t>Austerity</a:t>
            </a:r>
          </a:p>
          <a:p>
            <a:pPr lvl="1">
              <a:buFont typeface="Arial" panose="020B0604020202020204" pitchFamily="34" charset="0"/>
              <a:buChar char="•"/>
            </a:pPr>
            <a:r>
              <a:rPr lang="en-GB" sz="2200" dirty="0" smtClean="0"/>
              <a:t>Benefit freeze, 2016-2020, in </a:t>
            </a:r>
            <a:r>
              <a:rPr lang="en-GB" sz="2200" dirty="0"/>
              <a:t>the level of </a:t>
            </a:r>
            <a:r>
              <a:rPr lang="en-GB" sz="2200" dirty="0" smtClean="0"/>
              <a:t>most means-tested </a:t>
            </a:r>
            <a:r>
              <a:rPr lang="en-GB" sz="2200" dirty="0"/>
              <a:t>benefits for working-age </a:t>
            </a:r>
            <a:r>
              <a:rPr lang="en-GB" sz="2200" dirty="0" smtClean="0"/>
              <a:t>people</a:t>
            </a:r>
          </a:p>
          <a:p>
            <a:pPr lvl="1">
              <a:buFont typeface="Arial" panose="020B0604020202020204" pitchFamily="34" charset="0"/>
              <a:buChar char="•"/>
            </a:pPr>
            <a:r>
              <a:rPr lang="en-GB" sz="2200" dirty="0" smtClean="0"/>
              <a:t>Other restrictions: benefit cap, ‘bedroom </a:t>
            </a:r>
            <a:r>
              <a:rPr lang="en-GB" sz="2200" dirty="0"/>
              <a:t>tax</a:t>
            </a:r>
            <a:r>
              <a:rPr lang="en-GB" sz="2200" dirty="0" smtClean="0"/>
              <a:t>’, two-child limit, cuts in premiums</a:t>
            </a:r>
          </a:p>
          <a:p>
            <a:pPr marL="340819" lvl="1" indent="0">
              <a:buNone/>
            </a:pPr>
            <a:endParaRPr lang="en-GB" sz="2400" dirty="0" smtClean="0"/>
          </a:p>
          <a:p>
            <a:pPr marL="0" indent="0">
              <a:buNone/>
            </a:pPr>
            <a:r>
              <a:rPr lang="en-GB" sz="2400" b="1" dirty="0" smtClean="0"/>
              <a:t>Labour market</a:t>
            </a:r>
          </a:p>
          <a:p>
            <a:pPr lvl="1"/>
            <a:r>
              <a:rPr lang="en-GB" sz="2200" dirty="0" smtClean="0"/>
              <a:t>Employment up, unemployment down, wages static, job insecurity up</a:t>
            </a:r>
          </a:p>
          <a:p>
            <a:pPr marL="0" indent="0">
              <a:buNone/>
            </a:pPr>
            <a:endParaRPr lang="en-GB" sz="2400" b="1" dirty="0"/>
          </a:p>
          <a:p>
            <a:pPr marL="0" indent="0">
              <a:buNone/>
            </a:pPr>
            <a:r>
              <a:rPr lang="en-GB" sz="2400" b="1" dirty="0" smtClean="0"/>
              <a:t>DWP Leadership</a:t>
            </a:r>
          </a:p>
          <a:p>
            <a:pPr lvl="1"/>
            <a:r>
              <a:rPr lang="en-GB" sz="2200" dirty="0" smtClean="0"/>
              <a:t>Seven people in post of Secretary of State since 2010</a:t>
            </a:r>
            <a:endParaRPr lang="en-GB" sz="2200" dirty="0"/>
          </a:p>
          <a:p>
            <a:pPr marL="457200" indent="-457200">
              <a:buFont typeface="+mj-lt"/>
              <a:buAutoNum type="arabicPeriod"/>
            </a:pPr>
            <a:endParaRPr lang="en-GB" dirty="0"/>
          </a:p>
          <a:p>
            <a:pPr marL="0" indent="0">
              <a:buNone/>
            </a:pPr>
            <a:endParaRPr lang="en-GB" dirty="0"/>
          </a:p>
        </p:txBody>
      </p:sp>
      <p:sp>
        <p:nvSpPr>
          <p:cNvPr id="3" name="Title 2"/>
          <p:cNvSpPr>
            <a:spLocks noGrp="1"/>
          </p:cNvSpPr>
          <p:nvPr>
            <p:ph type="title"/>
          </p:nvPr>
        </p:nvSpPr>
        <p:spPr>
          <a:xfrm>
            <a:off x="548640" y="478972"/>
            <a:ext cx="8039734" cy="757646"/>
          </a:xfrm>
        </p:spPr>
        <p:txBody>
          <a:bodyPr/>
          <a:lstStyle/>
          <a:p>
            <a:r>
              <a:rPr lang="en-GB" b="1" dirty="0" smtClean="0"/>
              <a:t>Changing context</a:t>
            </a:r>
            <a:endParaRPr lang="en-GB" b="1" dirty="0"/>
          </a:p>
        </p:txBody>
      </p:sp>
    </p:spTree>
    <p:extLst>
      <p:ext uri="{BB962C8B-B14F-4D97-AF65-F5344CB8AC3E}">
        <p14:creationId xmlns:p14="http://schemas.microsoft.com/office/powerpoint/2010/main" val="11093438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017" y="643231"/>
            <a:ext cx="7428412" cy="924312"/>
          </a:xfrm>
        </p:spPr>
        <p:txBody>
          <a:bodyPr>
            <a:noAutofit/>
          </a:bodyPr>
          <a:lstStyle/>
          <a:p>
            <a:pPr>
              <a:spcAft>
                <a:spcPts val="337"/>
              </a:spcAft>
              <a:defRPr/>
            </a:pPr>
            <a:r>
              <a:rPr lang="en-GB" sz="3200" b="1" dirty="0">
                <a:cs typeface="Arial" panose="020B0604020202020204" pitchFamily="34" charset="0"/>
              </a:rPr>
              <a:t>The evidence so far- main </a:t>
            </a:r>
            <a:r>
              <a:rPr lang="en-GB" sz="3200" b="1" dirty="0" smtClean="0">
                <a:cs typeface="Arial" panose="020B0604020202020204" pitchFamily="34" charset="0"/>
              </a:rPr>
              <a:t>sources:</a:t>
            </a:r>
            <a:endParaRPr lang="en-GB" sz="3200" b="1" dirty="0">
              <a:cs typeface="Arial" panose="020B0604020202020204" pitchFamily="34" charset="0"/>
            </a:endParaRPr>
          </a:p>
        </p:txBody>
      </p:sp>
      <p:sp>
        <p:nvSpPr>
          <p:cNvPr id="3" name="Content Placeholder 2"/>
          <p:cNvSpPr>
            <a:spLocks noGrp="1"/>
          </p:cNvSpPr>
          <p:nvPr>
            <p:ph idx="1"/>
          </p:nvPr>
        </p:nvSpPr>
        <p:spPr>
          <a:xfrm>
            <a:off x="235132" y="2048361"/>
            <a:ext cx="8196943" cy="3311027"/>
          </a:xfrm>
        </p:spPr>
        <p:txBody>
          <a:bodyPr>
            <a:normAutofit lnSpcReduction="10000"/>
          </a:bodyPr>
          <a:lstStyle/>
          <a:p>
            <a:pPr marL="385763" indent="-385763">
              <a:lnSpc>
                <a:spcPct val="120000"/>
              </a:lnSpc>
              <a:spcAft>
                <a:spcPts val="337"/>
              </a:spcAft>
              <a:buFont typeface="+mj-lt"/>
              <a:buAutoNum type="arabicPeriod"/>
              <a:defRPr/>
            </a:pPr>
            <a:r>
              <a:rPr lang="en-GB" sz="1800" dirty="0">
                <a:cs typeface="Arial" panose="020B0604020202020204" pitchFamily="34" charset="0"/>
              </a:rPr>
              <a:t>DWP: evaluation and administrative data</a:t>
            </a:r>
          </a:p>
          <a:p>
            <a:pPr marL="385763" indent="-385763">
              <a:lnSpc>
                <a:spcPct val="120000"/>
              </a:lnSpc>
              <a:spcAft>
                <a:spcPts val="337"/>
              </a:spcAft>
              <a:buFont typeface="+mj-lt"/>
              <a:buAutoNum type="arabicPeriod"/>
              <a:defRPr/>
            </a:pPr>
            <a:r>
              <a:rPr lang="en-GB" sz="1800" dirty="0">
                <a:cs typeface="Arial" panose="020B0604020202020204" pitchFamily="34" charset="0"/>
              </a:rPr>
              <a:t>‘On-the-ground’ evidence: often via organisations advising </a:t>
            </a:r>
            <a:r>
              <a:rPr lang="en-GB" sz="1800" dirty="0" smtClean="0">
                <a:cs typeface="Arial" panose="020B0604020202020204" pitchFamily="34" charset="0"/>
              </a:rPr>
              <a:t>&amp; supporting claimants </a:t>
            </a:r>
            <a:r>
              <a:rPr lang="en-GB" sz="1800" dirty="0">
                <a:cs typeface="Arial" panose="020B0604020202020204" pitchFamily="34" charset="0"/>
              </a:rPr>
              <a:t>(CPAG, </a:t>
            </a:r>
            <a:r>
              <a:rPr lang="en-GB" sz="1800" dirty="0" err="1">
                <a:cs typeface="Arial" panose="020B0604020202020204" pitchFamily="34" charset="0"/>
              </a:rPr>
              <a:t>Trussell</a:t>
            </a:r>
            <a:r>
              <a:rPr lang="en-GB" sz="1800" dirty="0">
                <a:cs typeface="Arial" panose="020B0604020202020204" pitchFamily="34" charset="0"/>
              </a:rPr>
              <a:t>) or involved (Housing Associations, Citizens Advice)</a:t>
            </a:r>
          </a:p>
          <a:p>
            <a:pPr marL="385763" indent="-385763">
              <a:lnSpc>
                <a:spcPct val="120000"/>
              </a:lnSpc>
              <a:spcAft>
                <a:spcPts val="337"/>
              </a:spcAft>
              <a:buFont typeface="+mj-lt"/>
              <a:buAutoNum type="arabicPeriod"/>
              <a:defRPr/>
            </a:pPr>
            <a:r>
              <a:rPr lang="en-GB" sz="1800" dirty="0">
                <a:cs typeface="Arial" panose="020B0604020202020204" pitchFamily="34" charset="0"/>
              </a:rPr>
              <a:t>Independent research – mostly still ongoing</a:t>
            </a:r>
          </a:p>
          <a:p>
            <a:pPr marL="385763" indent="-385763">
              <a:lnSpc>
                <a:spcPct val="120000"/>
              </a:lnSpc>
              <a:spcAft>
                <a:spcPts val="337"/>
              </a:spcAft>
              <a:buFont typeface="+mj-lt"/>
              <a:buAutoNum type="arabicPeriod"/>
              <a:defRPr/>
            </a:pPr>
            <a:r>
              <a:rPr lang="en-GB" sz="1800" dirty="0">
                <a:cs typeface="Arial" panose="020B0604020202020204" pitchFamily="34" charset="0"/>
              </a:rPr>
              <a:t>Media, including social media – very active, partial but strong framing</a:t>
            </a:r>
          </a:p>
          <a:p>
            <a:pPr marL="0" indent="0" algn="ctr">
              <a:lnSpc>
                <a:spcPct val="120000"/>
              </a:lnSpc>
              <a:spcAft>
                <a:spcPts val="337"/>
              </a:spcAft>
              <a:buNone/>
              <a:defRPr/>
            </a:pPr>
            <a:endParaRPr lang="en-GB" sz="2100" b="1" dirty="0">
              <a:cs typeface="Arial" panose="020B0604020202020204" pitchFamily="34" charset="0"/>
            </a:endParaRPr>
          </a:p>
          <a:p>
            <a:pPr marL="0" indent="0" algn="ctr">
              <a:lnSpc>
                <a:spcPct val="120000"/>
              </a:lnSpc>
              <a:spcAft>
                <a:spcPts val="337"/>
              </a:spcAft>
              <a:buNone/>
              <a:defRPr/>
            </a:pPr>
            <a:r>
              <a:rPr lang="en-GB" sz="2100" b="1" dirty="0">
                <a:cs typeface="Arial" panose="020B0604020202020204" pitchFamily="34" charset="0"/>
              </a:rPr>
              <a:t>… still very patchy …</a:t>
            </a:r>
          </a:p>
          <a:p>
            <a:pPr marL="0" indent="0">
              <a:lnSpc>
                <a:spcPct val="120000"/>
              </a:lnSpc>
              <a:spcAft>
                <a:spcPts val="337"/>
              </a:spcAft>
              <a:buNone/>
              <a:defRPr/>
            </a:pPr>
            <a:endParaRPr lang="en-GB" sz="2100" b="1" dirty="0">
              <a:cs typeface="Arial" panose="020B0604020202020204" pitchFamily="34" charset="0"/>
            </a:endParaRPr>
          </a:p>
        </p:txBody>
      </p:sp>
    </p:spTree>
    <p:extLst>
      <p:ext uri="{BB962C8B-B14F-4D97-AF65-F5344CB8AC3E}">
        <p14:creationId xmlns:p14="http://schemas.microsoft.com/office/powerpoint/2010/main" val="17880429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6336" y="409303"/>
            <a:ext cx="6912670" cy="921903"/>
          </a:xfrm>
        </p:spPr>
        <p:txBody>
          <a:bodyPr>
            <a:noAutofit/>
          </a:bodyPr>
          <a:lstStyle/>
          <a:p>
            <a:r>
              <a:rPr lang="en-GB" sz="2800" b="1" dirty="0"/>
              <a:t>National Audit Office </a:t>
            </a:r>
            <a:r>
              <a:rPr lang="en-GB" sz="2800" b="1" dirty="0" smtClean="0"/>
              <a:t>2018: summary</a:t>
            </a:r>
            <a:endParaRPr lang="en-GB" sz="2800" b="1" dirty="0"/>
          </a:p>
        </p:txBody>
      </p:sp>
      <p:sp>
        <p:nvSpPr>
          <p:cNvPr id="3" name="Content Placeholder 2"/>
          <p:cNvSpPr>
            <a:spLocks noGrp="1"/>
          </p:cNvSpPr>
          <p:nvPr>
            <p:ph idx="1"/>
          </p:nvPr>
        </p:nvSpPr>
        <p:spPr>
          <a:xfrm>
            <a:off x="444137" y="1480457"/>
            <a:ext cx="7746275" cy="3823661"/>
          </a:xfrm>
        </p:spPr>
        <p:txBody>
          <a:bodyPr>
            <a:normAutofit lnSpcReduction="10000"/>
          </a:bodyPr>
          <a:lstStyle/>
          <a:p>
            <a:pPr marL="0" indent="0">
              <a:buNone/>
            </a:pPr>
            <a:r>
              <a:rPr lang="en-GB" b="1" dirty="0" smtClean="0"/>
              <a:t>Current experience</a:t>
            </a:r>
          </a:p>
          <a:p>
            <a:pPr lvl="1">
              <a:spcAft>
                <a:spcPts val="451"/>
              </a:spcAft>
            </a:pPr>
            <a:r>
              <a:rPr lang="en-GB" dirty="0" smtClean="0"/>
              <a:t>Claimant satisfaction much the same as legacy benefits, good relationships between work coaches and claimants</a:t>
            </a:r>
          </a:p>
          <a:p>
            <a:pPr lvl="1">
              <a:spcAft>
                <a:spcPts val="451"/>
              </a:spcAft>
            </a:pPr>
            <a:r>
              <a:rPr lang="en-GB" dirty="0" smtClean="0"/>
              <a:t>Some claimants struggling to access, delays in payments, hardship and limited help</a:t>
            </a:r>
          </a:p>
          <a:p>
            <a:pPr lvl="1">
              <a:spcAft>
                <a:spcPts val="451"/>
              </a:spcAft>
            </a:pPr>
            <a:r>
              <a:rPr lang="en-GB" dirty="0" smtClean="0"/>
              <a:t>Extra costs falling on local organisations</a:t>
            </a:r>
          </a:p>
          <a:p>
            <a:pPr marL="0" indent="0">
              <a:spcAft>
                <a:spcPts val="451"/>
              </a:spcAft>
              <a:buNone/>
            </a:pPr>
            <a:r>
              <a:rPr lang="en-GB" b="1" dirty="0" smtClean="0"/>
              <a:t>Future prospects</a:t>
            </a:r>
            <a:endParaRPr lang="en-GB" b="1" dirty="0"/>
          </a:p>
          <a:p>
            <a:pPr lvl="1">
              <a:spcAft>
                <a:spcPts val="451"/>
              </a:spcAft>
            </a:pPr>
            <a:r>
              <a:rPr lang="en-GB" dirty="0" smtClean="0"/>
              <a:t>Lots to do to improve efficiency</a:t>
            </a:r>
          </a:p>
          <a:p>
            <a:pPr lvl="1">
              <a:spcAft>
                <a:spcPts val="451"/>
              </a:spcAft>
            </a:pPr>
            <a:r>
              <a:rPr lang="en-GB" dirty="0" smtClean="0"/>
              <a:t>Lots still unknown about impact</a:t>
            </a:r>
          </a:p>
          <a:p>
            <a:pPr lvl="1">
              <a:spcAft>
                <a:spcPts val="451"/>
              </a:spcAft>
            </a:pPr>
            <a:r>
              <a:rPr lang="en-GB" dirty="0" smtClean="0"/>
              <a:t>Will ‘never be able to measure’ employment outcomes</a:t>
            </a:r>
          </a:p>
          <a:p>
            <a:pPr lvl="1">
              <a:spcAft>
                <a:spcPts val="451"/>
              </a:spcAft>
            </a:pPr>
            <a:r>
              <a:rPr lang="en-GB" dirty="0" smtClean="0"/>
              <a:t>It is ‘not value for money now and its future value for money is unproven’.</a:t>
            </a:r>
          </a:p>
          <a:p>
            <a:pPr lvl="1"/>
            <a:endParaRPr lang="en-GB" dirty="0"/>
          </a:p>
          <a:p>
            <a:pPr marL="256279" lvl="1" indent="0">
              <a:buNone/>
            </a:pPr>
            <a:endParaRPr lang="en-GB" dirty="0" smtClean="0"/>
          </a:p>
        </p:txBody>
      </p:sp>
    </p:spTree>
    <p:extLst>
      <p:ext uri="{BB962C8B-B14F-4D97-AF65-F5344CB8AC3E}">
        <p14:creationId xmlns:p14="http://schemas.microsoft.com/office/powerpoint/2010/main" val="10985076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529" y="287383"/>
            <a:ext cx="8229600" cy="1034739"/>
          </a:xfrm>
        </p:spPr>
        <p:txBody>
          <a:bodyPr>
            <a:normAutofit/>
          </a:bodyPr>
          <a:lstStyle/>
          <a:p>
            <a:r>
              <a:rPr lang="en-GB" sz="2400" b="1" dirty="0" smtClean="0"/>
              <a:t>UN Special Rapporteur extreme poverty and human rights </a:t>
            </a:r>
            <a:r>
              <a:rPr lang="en-US" sz="2400" dirty="0">
                <a:hlinkClick r:id="rId2"/>
              </a:rPr>
              <a:t>Universal </a:t>
            </a:r>
            <a:r>
              <a:rPr lang="en-US" sz="2400" dirty="0" smtClean="0">
                <a:hlinkClick r:id="rId2"/>
              </a:rPr>
              <a:t>Credit</a:t>
            </a:r>
            <a:r>
              <a:rPr lang="en-US" sz="2400" dirty="0" smtClean="0"/>
              <a:t> </a:t>
            </a:r>
            <a:r>
              <a:rPr lang="en-GB" sz="2400" b="1" dirty="0" smtClean="0"/>
              <a:t>2018</a:t>
            </a:r>
            <a:endParaRPr lang="en-GB" sz="2400" b="1" dirty="0"/>
          </a:p>
        </p:txBody>
      </p:sp>
      <p:sp>
        <p:nvSpPr>
          <p:cNvPr id="3" name="Content Placeholder 2"/>
          <p:cNvSpPr>
            <a:spLocks noGrp="1"/>
          </p:cNvSpPr>
          <p:nvPr>
            <p:ph idx="1"/>
          </p:nvPr>
        </p:nvSpPr>
        <p:spPr>
          <a:xfrm>
            <a:off x="358776" y="1428206"/>
            <a:ext cx="8137525" cy="4589417"/>
          </a:xfrm>
        </p:spPr>
        <p:txBody>
          <a:bodyPr>
            <a:normAutofit/>
          </a:bodyPr>
          <a:lstStyle/>
          <a:p>
            <a:pPr marL="0" indent="0">
              <a:buNone/>
            </a:pPr>
            <a:r>
              <a:rPr lang="en-US" dirty="0" smtClean="0"/>
              <a:t>“No </a:t>
            </a:r>
            <a:r>
              <a:rPr lang="en-US" dirty="0"/>
              <a:t>single program embodies the combination of the </a:t>
            </a:r>
            <a:r>
              <a:rPr lang="en-US" dirty="0" smtClean="0"/>
              <a:t>benefits reforms </a:t>
            </a:r>
            <a:r>
              <a:rPr lang="en-US" dirty="0"/>
              <a:t>and the promotion of austerity programs more than Universal Credit. Although in its initial conception it represented a potentially major improvement in the system, it is fast falling into Universal </a:t>
            </a:r>
            <a:r>
              <a:rPr lang="en-US" dirty="0" smtClean="0"/>
              <a:t>Discredit …. </a:t>
            </a:r>
          </a:p>
          <a:p>
            <a:pPr marL="0" indent="0">
              <a:buNone/>
            </a:pPr>
            <a:r>
              <a:rPr lang="en-US" i="1" dirty="0" smtClean="0">
                <a:latin typeface="Arial" panose="020B0604020202020204" pitchFamily="34" charset="0"/>
              </a:rPr>
              <a:t>Issue identified include the 5 week wait, deductions, pointless job applications, digital by design, lack of transparency, hard to appeal, sanctions</a:t>
            </a:r>
            <a:endParaRPr lang="en-US" i="1" dirty="0">
              <a:latin typeface="Arial" panose="020B0604020202020204" pitchFamily="34" charset="0"/>
            </a:endParaRPr>
          </a:p>
          <a:p>
            <a:pPr marL="0" indent="0">
              <a:buNone/>
            </a:pPr>
            <a:r>
              <a:rPr lang="en-US" dirty="0" smtClean="0">
                <a:latin typeface="Arial" panose="020B0604020202020204" pitchFamily="34" charset="0"/>
              </a:rPr>
              <a:t>“As </a:t>
            </a:r>
            <a:r>
              <a:rPr lang="en-US" dirty="0">
                <a:latin typeface="Arial" panose="020B0604020202020204" pitchFamily="34" charset="0"/>
              </a:rPr>
              <a:t>I spoke with local authorities and the voluntary sector about their preparations for the future rollout of Universal Credit, I was struck by how much their mobilization resembled the sort of activity one might expect for an impending natural disaster or health epidemic. They have expended significant expense and energy to protect people from what is supposed to be a support system</a:t>
            </a:r>
            <a:r>
              <a:rPr lang="en-US" dirty="0" smtClean="0">
                <a:latin typeface="Arial" panose="020B0604020202020204" pitchFamily="34" charset="0"/>
              </a:rPr>
              <a:t>.”</a:t>
            </a:r>
          </a:p>
          <a:p>
            <a:pPr marL="0" indent="0">
              <a:buNone/>
            </a:pPr>
            <a:endParaRPr lang="en-GB" dirty="0" smtClean="0"/>
          </a:p>
          <a:p>
            <a:pPr marL="0" indent="0">
              <a:buNone/>
            </a:pPr>
            <a:endParaRPr lang="en-GB" dirty="0"/>
          </a:p>
        </p:txBody>
      </p:sp>
    </p:spTree>
    <p:extLst>
      <p:ext uri="{BB962C8B-B14F-4D97-AF65-F5344CB8AC3E}">
        <p14:creationId xmlns:p14="http://schemas.microsoft.com/office/powerpoint/2010/main" val="3188157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766" y="191590"/>
            <a:ext cx="6783978" cy="478970"/>
          </a:xfrm>
        </p:spPr>
        <p:txBody>
          <a:bodyPr>
            <a:normAutofit fontScale="90000"/>
          </a:bodyPr>
          <a:lstStyle/>
          <a:p>
            <a:r>
              <a:rPr lang="en-GB" sz="2700" b="1" dirty="0" smtClean="0"/>
              <a:t>No shortage of critiques &amp; ideas for reform</a:t>
            </a:r>
            <a:r>
              <a:rPr lang="en-GB" b="1" dirty="0" smtClean="0"/>
              <a:t>…</a:t>
            </a:r>
            <a:endParaRPr lang="en-GB" b="1" dirty="0"/>
          </a:p>
        </p:txBody>
      </p:sp>
      <p:sp>
        <p:nvSpPr>
          <p:cNvPr id="3" name="Content Placeholder 2"/>
          <p:cNvSpPr>
            <a:spLocks noGrp="1"/>
          </p:cNvSpPr>
          <p:nvPr>
            <p:ph idx="1"/>
          </p:nvPr>
        </p:nvSpPr>
        <p:spPr>
          <a:xfrm>
            <a:off x="392599" y="757646"/>
            <a:ext cx="7740764" cy="5538652"/>
          </a:xfrm>
        </p:spPr>
        <p:txBody>
          <a:bodyPr>
            <a:normAutofit fontScale="55000" lnSpcReduction="20000"/>
          </a:bodyPr>
          <a:lstStyle/>
          <a:p>
            <a:pPr marL="0" indent="0">
              <a:lnSpc>
                <a:spcPct val="120000"/>
              </a:lnSpc>
              <a:spcBef>
                <a:spcPts val="0"/>
              </a:spcBef>
              <a:buNone/>
            </a:pPr>
            <a:r>
              <a:rPr lang="en-GB" sz="2900" b="1" dirty="0" smtClean="0"/>
              <a:t>Political Parties</a:t>
            </a:r>
          </a:p>
          <a:p>
            <a:pPr lvl="2">
              <a:lnSpc>
                <a:spcPct val="120000"/>
              </a:lnSpc>
              <a:spcBef>
                <a:spcPts val="0"/>
              </a:spcBef>
            </a:pPr>
            <a:r>
              <a:rPr lang="en-GB" sz="2900" dirty="0" smtClean="0"/>
              <a:t>Manifestos to come…</a:t>
            </a:r>
          </a:p>
          <a:p>
            <a:pPr lvl="2">
              <a:lnSpc>
                <a:spcPct val="120000"/>
              </a:lnSpc>
              <a:spcBef>
                <a:spcPts val="0"/>
              </a:spcBef>
            </a:pPr>
            <a:r>
              <a:rPr lang="en-GB" sz="2900" dirty="0" smtClean="0">
                <a:hlinkClick r:id="rId3"/>
              </a:rPr>
              <a:t>All Party Parliamentary group </a:t>
            </a:r>
            <a:r>
              <a:rPr lang="en-GB" sz="2900" dirty="0" smtClean="0"/>
              <a:t>– major reforms  </a:t>
            </a:r>
          </a:p>
          <a:p>
            <a:pPr marL="681640" lvl="2" indent="0">
              <a:lnSpc>
                <a:spcPct val="120000"/>
              </a:lnSpc>
              <a:spcBef>
                <a:spcPts val="0"/>
              </a:spcBef>
              <a:buNone/>
            </a:pPr>
            <a:endParaRPr lang="en-GB" sz="2900" dirty="0" smtClean="0"/>
          </a:p>
          <a:p>
            <a:pPr marL="0" indent="0">
              <a:spcBef>
                <a:spcPts val="0"/>
              </a:spcBef>
              <a:buNone/>
            </a:pPr>
            <a:r>
              <a:rPr lang="en-GB" sz="2900" b="1" dirty="0" smtClean="0"/>
              <a:t>NGOs/Think Tanks</a:t>
            </a:r>
          </a:p>
          <a:p>
            <a:pPr lvl="2">
              <a:lnSpc>
                <a:spcPct val="120000"/>
              </a:lnSpc>
              <a:spcBef>
                <a:spcPts val="0"/>
              </a:spcBef>
            </a:pPr>
            <a:r>
              <a:rPr lang="en-GB" sz="2900" dirty="0" smtClean="0">
                <a:hlinkClick r:id="rId4"/>
              </a:rPr>
              <a:t>Citizen’s Advice Bureau </a:t>
            </a:r>
            <a:endParaRPr lang="en-GB" sz="2900" dirty="0"/>
          </a:p>
          <a:p>
            <a:pPr lvl="2">
              <a:lnSpc>
                <a:spcPct val="120000"/>
              </a:lnSpc>
              <a:spcBef>
                <a:spcPts val="0"/>
              </a:spcBef>
            </a:pPr>
            <a:r>
              <a:rPr lang="en-GB" sz="2900" dirty="0" smtClean="0">
                <a:hlinkClick r:id="rId5"/>
              </a:rPr>
              <a:t>Child Poverty Action Group</a:t>
            </a:r>
            <a:endParaRPr lang="en-GB" sz="2900" dirty="0" smtClean="0"/>
          </a:p>
          <a:p>
            <a:pPr lvl="2">
              <a:lnSpc>
                <a:spcPct val="100000"/>
              </a:lnSpc>
              <a:spcBef>
                <a:spcPts val="600"/>
              </a:spcBef>
            </a:pPr>
            <a:r>
              <a:rPr lang="en-GB" sz="2900" dirty="0" smtClean="0">
                <a:solidFill>
                  <a:srgbClr val="4C555B"/>
                </a:solidFill>
                <a:hlinkClick r:id="rId6"/>
              </a:rPr>
              <a:t>Resolution </a:t>
            </a:r>
            <a:r>
              <a:rPr lang="en-GB" sz="2900" dirty="0">
                <a:solidFill>
                  <a:srgbClr val="4C555B"/>
                </a:solidFill>
                <a:hlinkClick r:id="rId6"/>
              </a:rPr>
              <a:t>Foundation </a:t>
            </a:r>
            <a:endParaRPr lang="en-GB" sz="2900" dirty="0">
              <a:solidFill>
                <a:srgbClr val="4C555B"/>
              </a:solidFill>
            </a:endParaRPr>
          </a:p>
          <a:p>
            <a:pPr lvl="2">
              <a:lnSpc>
                <a:spcPct val="100000"/>
              </a:lnSpc>
              <a:spcBef>
                <a:spcPts val="600"/>
              </a:spcBef>
            </a:pPr>
            <a:r>
              <a:rPr lang="en-GB" sz="2900" dirty="0" smtClean="0">
                <a:solidFill>
                  <a:srgbClr val="4C555B"/>
                </a:solidFill>
                <a:hlinkClick r:id="rId7"/>
              </a:rPr>
              <a:t>Social </a:t>
            </a:r>
            <a:r>
              <a:rPr lang="en-GB" sz="2900" dirty="0">
                <a:solidFill>
                  <a:srgbClr val="4C555B"/>
                </a:solidFill>
                <a:hlinkClick r:id="rId7"/>
              </a:rPr>
              <a:t>Market </a:t>
            </a:r>
            <a:r>
              <a:rPr lang="en-GB" sz="2900" dirty="0" smtClean="0">
                <a:solidFill>
                  <a:srgbClr val="4C555B"/>
                </a:solidFill>
                <a:hlinkClick r:id="rId7"/>
              </a:rPr>
              <a:t>Foundation</a:t>
            </a:r>
            <a:endParaRPr lang="en-GB" sz="2900" dirty="0" smtClean="0">
              <a:solidFill>
                <a:srgbClr val="4C555B"/>
              </a:solidFill>
            </a:endParaRPr>
          </a:p>
          <a:p>
            <a:pPr lvl="2">
              <a:lnSpc>
                <a:spcPct val="100000"/>
              </a:lnSpc>
              <a:spcBef>
                <a:spcPts val="600"/>
              </a:spcBef>
            </a:pPr>
            <a:r>
              <a:rPr lang="en-GB" sz="2900" dirty="0" smtClean="0">
                <a:solidFill>
                  <a:srgbClr val="4C555B"/>
                </a:solidFill>
                <a:hlinkClick r:id="rId8"/>
              </a:rPr>
              <a:t>Bright Blue</a:t>
            </a:r>
            <a:endParaRPr lang="en-GB" sz="2900" dirty="0" smtClean="0">
              <a:solidFill>
                <a:srgbClr val="4C555B"/>
              </a:solidFill>
            </a:endParaRPr>
          </a:p>
          <a:p>
            <a:pPr marL="0" indent="0">
              <a:spcBef>
                <a:spcPts val="0"/>
              </a:spcBef>
              <a:buNone/>
            </a:pPr>
            <a:endParaRPr lang="en-GB" sz="2900" b="1" dirty="0" smtClean="0"/>
          </a:p>
          <a:p>
            <a:pPr marL="0" indent="0">
              <a:spcBef>
                <a:spcPts val="0"/>
              </a:spcBef>
              <a:buNone/>
            </a:pPr>
            <a:r>
              <a:rPr lang="en-GB" sz="2900" b="1" dirty="0" smtClean="0"/>
              <a:t>Popular press campaigns, </a:t>
            </a:r>
            <a:r>
              <a:rPr lang="en-GB" sz="2900" b="1" dirty="0" err="1" smtClean="0"/>
              <a:t>eg</a:t>
            </a:r>
            <a:endParaRPr lang="en-GB" sz="2900" b="1" dirty="0" smtClean="0"/>
          </a:p>
          <a:p>
            <a:pPr lvl="2">
              <a:lnSpc>
                <a:spcPct val="120000"/>
              </a:lnSpc>
              <a:spcBef>
                <a:spcPts val="0"/>
              </a:spcBef>
            </a:pPr>
            <a:r>
              <a:rPr lang="en-GB" sz="2900" dirty="0" smtClean="0">
                <a:hlinkClick r:id="rId9"/>
              </a:rPr>
              <a:t>The Sun</a:t>
            </a:r>
            <a:r>
              <a:rPr lang="en-GB" sz="2900" dirty="0" smtClean="0"/>
              <a:t> –make Universal Credit work</a:t>
            </a:r>
          </a:p>
          <a:p>
            <a:pPr lvl="2">
              <a:lnSpc>
                <a:spcPct val="120000"/>
              </a:lnSpc>
              <a:spcBef>
                <a:spcPts val="0"/>
              </a:spcBef>
            </a:pPr>
            <a:r>
              <a:rPr lang="en-GB" sz="2900" dirty="0" smtClean="0">
                <a:hlinkClick r:id="rId10"/>
              </a:rPr>
              <a:t>The Daily Mirror</a:t>
            </a:r>
            <a:r>
              <a:rPr lang="en-GB" sz="2900" dirty="0" smtClean="0"/>
              <a:t> – stop the roll out</a:t>
            </a:r>
          </a:p>
          <a:p>
            <a:pPr marL="681640" lvl="2" indent="0">
              <a:lnSpc>
                <a:spcPct val="120000"/>
              </a:lnSpc>
              <a:spcBef>
                <a:spcPts val="0"/>
              </a:spcBef>
              <a:buNone/>
            </a:pPr>
            <a:endParaRPr lang="en-GB" sz="2900" dirty="0" smtClean="0"/>
          </a:p>
          <a:p>
            <a:pPr marL="0" indent="0">
              <a:spcBef>
                <a:spcPts val="0"/>
              </a:spcBef>
              <a:buNone/>
            </a:pPr>
            <a:r>
              <a:rPr lang="en-GB" sz="2900" b="1" dirty="0" smtClean="0"/>
              <a:t>Trade Unions</a:t>
            </a:r>
          </a:p>
          <a:p>
            <a:pPr lvl="2">
              <a:lnSpc>
                <a:spcPct val="120000"/>
              </a:lnSpc>
              <a:spcBef>
                <a:spcPts val="0"/>
              </a:spcBef>
            </a:pPr>
            <a:r>
              <a:rPr lang="en-GB" sz="2900" dirty="0">
                <a:hlinkClick r:id="rId11"/>
              </a:rPr>
              <a:t>TUC – Stop and Scrap</a:t>
            </a:r>
            <a:endParaRPr lang="en-GB" sz="2900" dirty="0"/>
          </a:p>
          <a:p>
            <a:pPr lvl="2">
              <a:lnSpc>
                <a:spcPct val="120000"/>
              </a:lnSpc>
              <a:spcBef>
                <a:spcPts val="0"/>
              </a:spcBef>
            </a:pPr>
            <a:r>
              <a:rPr lang="en-GB" sz="2900" dirty="0">
                <a:hlinkClick r:id="rId12"/>
              </a:rPr>
              <a:t>Unite the Union – STOP Universal </a:t>
            </a:r>
            <a:r>
              <a:rPr lang="en-GB" sz="2900" dirty="0" smtClean="0">
                <a:hlinkClick r:id="rId12"/>
              </a:rPr>
              <a:t>Credit</a:t>
            </a:r>
            <a:endParaRPr lang="en-GB" sz="2900" dirty="0" smtClean="0"/>
          </a:p>
          <a:p>
            <a:pPr marL="681640" lvl="2" indent="0">
              <a:lnSpc>
                <a:spcPct val="120000"/>
              </a:lnSpc>
              <a:spcBef>
                <a:spcPts val="0"/>
              </a:spcBef>
              <a:buNone/>
            </a:pPr>
            <a:endParaRPr lang="en-GB" sz="2900" dirty="0"/>
          </a:p>
          <a:p>
            <a:pPr marL="0" indent="0">
              <a:lnSpc>
                <a:spcPct val="120000"/>
              </a:lnSpc>
              <a:spcBef>
                <a:spcPts val="0"/>
              </a:spcBef>
              <a:buNone/>
            </a:pPr>
            <a:r>
              <a:rPr lang="en-GB" sz="2900" b="1" dirty="0" smtClean="0"/>
              <a:t>Social Media, </a:t>
            </a:r>
            <a:r>
              <a:rPr lang="en-GB" sz="2900" b="1" dirty="0" err="1" smtClean="0"/>
              <a:t>eg</a:t>
            </a:r>
            <a:endParaRPr lang="en-GB" sz="2900" b="1" dirty="0"/>
          </a:p>
          <a:p>
            <a:pPr lvl="2">
              <a:lnSpc>
                <a:spcPct val="120000"/>
              </a:lnSpc>
              <a:spcBef>
                <a:spcPts val="0"/>
              </a:spcBef>
            </a:pPr>
            <a:r>
              <a:rPr lang="en-GB" sz="2900" dirty="0" smtClean="0">
                <a:hlinkClick r:id="rId13"/>
              </a:rPr>
              <a:t>Universal Credit Sufferer</a:t>
            </a:r>
            <a:endParaRPr lang="en-GB" sz="2900" dirty="0" smtClean="0"/>
          </a:p>
          <a:p>
            <a:pPr lvl="2">
              <a:lnSpc>
                <a:spcPct val="120000"/>
              </a:lnSpc>
              <a:spcBef>
                <a:spcPts val="0"/>
              </a:spcBef>
            </a:pPr>
            <a:r>
              <a:rPr lang="en-US" sz="2900" dirty="0" smtClean="0">
                <a:hlinkClick r:id="rId14"/>
              </a:rPr>
              <a:t>Facebook: Universal </a:t>
            </a:r>
            <a:r>
              <a:rPr lang="en-US" sz="2900" dirty="0">
                <a:hlinkClick r:id="rId14"/>
              </a:rPr>
              <a:t>Credit Survival Open Group UK</a:t>
            </a:r>
            <a:endParaRPr lang="en-US" sz="2900" dirty="0"/>
          </a:p>
          <a:p>
            <a:pPr lvl="2">
              <a:spcAft>
                <a:spcPts val="1200"/>
              </a:spcAft>
            </a:pPr>
            <a:endParaRPr lang="en-GB" sz="2900" dirty="0" smtClean="0"/>
          </a:p>
          <a:p>
            <a:pPr lvl="1">
              <a:spcAft>
                <a:spcPts val="1200"/>
              </a:spcAft>
            </a:pPr>
            <a:endParaRPr lang="en-GB" sz="2501" dirty="0" smtClean="0"/>
          </a:p>
          <a:p>
            <a:pPr lvl="2">
              <a:spcAft>
                <a:spcPts val="1200"/>
              </a:spcAft>
            </a:pPr>
            <a:endParaRPr lang="en-GB" sz="2203" dirty="0"/>
          </a:p>
          <a:p>
            <a:pPr marL="681640" lvl="2" indent="0">
              <a:spcAft>
                <a:spcPts val="1200"/>
              </a:spcAft>
              <a:buNone/>
            </a:pPr>
            <a:endParaRPr lang="en-GB" sz="2203" dirty="0" smtClean="0"/>
          </a:p>
          <a:p>
            <a:pPr marL="681640" lvl="2" indent="0">
              <a:spcAft>
                <a:spcPts val="1200"/>
              </a:spcAft>
              <a:buNone/>
            </a:pPr>
            <a:endParaRPr lang="en-GB" sz="2501" dirty="0" smtClean="0"/>
          </a:p>
          <a:p>
            <a:pPr>
              <a:spcAft>
                <a:spcPts val="1200"/>
              </a:spcAft>
            </a:pPr>
            <a:endParaRPr lang="en-GB" sz="2400" dirty="0" smtClean="0"/>
          </a:p>
          <a:p>
            <a:endParaRPr lang="en-GB" dirty="0" smtClean="0"/>
          </a:p>
        </p:txBody>
      </p:sp>
      <p:pic>
        <p:nvPicPr>
          <p:cNvPr id="4" name="Picture 3"/>
          <p:cNvPicPr>
            <a:picLocks noChangeAspect="1"/>
          </p:cNvPicPr>
          <p:nvPr/>
        </p:nvPicPr>
        <p:blipFill>
          <a:blip r:embed="rId15"/>
          <a:stretch>
            <a:fillRect/>
          </a:stretch>
        </p:blipFill>
        <p:spPr>
          <a:xfrm>
            <a:off x="6444240" y="1191429"/>
            <a:ext cx="2537520" cy="1908000"/>
          </a:xfrm>
          <a:prstGeom prst="rect">
            <a:avLst/>
          </a:prstGeom>
        </p:spPr>
      </p:pic>
      <p:pic>
        <p:nvPicPr>
          <p:cNvPr id="5" name="Picture 4"/>
          <p:cNvPicPr>
            <a:picLocks noChangeAspect="1"/>
          </p:cNvPicPr>
          <p:nvPr/>
        </p:nvPicPr>
        <p:blipFill>
          <a:blip r:embed="rId16"/>
          <a:stretch>
            <a:fillRect/>
          </a:stretch>
        </p:blipFill>
        <p:spPr>
          <a:xfrm>
            <a:off x="6531429" y="3928384"/>
            <a:ext cx="2450331" cy="1774090"/>
          </a:xfrm>
          <a:prstGeom prst="rect">
            <a:avLst/>
          </a:prstGeom>
        </p:spPr>
      </p:pic>
    </p:spTree>
    <p:extLst>
      <p:ext uri="{BB962C8B-B14F-4D97-AF65-F5344CB8AC3E}">
        <p14:creationId xmlns:p14="http://schemas.microsoft.com/office/powerpoint/2010/main" val="31689673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775" y="522515"/>
            <a:ext cx="8229599" cy="870856"/>
          </a:xfrm>
        </p:spPr>
        <p:txBody>
          <a:bodyPr/>
          <a:lstStyle/>
          <a:p>
            <a:r>
              <a:rPr lang="en-GB" b="1" dirty="0" smtClean="0"/>
              <a:t>Future …..?</a:t>
            </a:r>
            <a:endParaRPr lang="en-GB" b="1" dirty="0"/>
          </a:p>
        </p:txBody>
      </p:sp>
      <p:sp>
        <p:nvSpPr>
          <p:cNvPr id="3" name="Content Placeholder 2"/>
          <p:cNvSpPr>
            <a:spLocks noGrp="1"/>
          </p:cNvSpPr>
          <p:nvPr>
            <p:ph idx="1"/>
          </p:nvPr>
        </p:nvSpPr>
        <p:spPr>
          <a:xfrm>
            <a:off x="531223" y="1623866"/>
            <a:ext cx="7965077" cy="3775448"/>
          </a:xfrm>
        </p:spPr>
        <p:txBody>
          <a:bodyPr>
            <a:normAutofit/>
          </a:bodyPr>
          <a:lstStyle/>
          <a:p>
            <a:pPr>
              <a:spcAft>
                <a:spcPts val="1800"/>
              </a:spcAft>
            </a:pPr>
            <a:r>
              <a:rPr lang="en-GB" sz="2400" dirty="0"/>
              <a:t>Teething problems </a:t>
            </a:r>
            <a:r>
              <a:rPr lang="en-GB" sz="2400" dirty="0" smtClean="0"/>
              <a:t>– will it settle down?</a:t>
            </a:r>
            <a:endParaRPr lang="en-GB" sz="2400" dirty="0"/>
          </a:p>
          <a:p>
            <a:pPr>
              <a:spcAft>
                <a:spcPts val="1800"/>
              </a:spcAft>
            </a:pPr>
            <a:r>
              <a:rPr lang="en-GB" sz="2400" dirty="0" smtClean="0"/>
              <a:t>Managed migration still to come – more issues and bad publicity?</a:t>
            </a:r>
          </a:p>
          <a:p>
            <a:pPr>
              <a:spcAft>
                <a:spcPts val="1800"/>
              </a:spcAft>
            </a:pPr>
            <a:r>
              <a:rPr lang="en-GB" sz="2400" dirty="0" smtClean="0"/>
              <a:t>Too big to fail?</a:t>
            </a:r>
          </a:p>
          <a:p>
            <a:pPr>
              <a:spcAft>
                <a:spcPts val="1800"/>
              </a:spcAft>
            </a:pPr>
            <a:r>
              <a:rPr lang="en-GB" sz="2400" dirty="0" smtClean="0"/>
              <a:t>Is it fit for (future) purpose – labour market, in-work progression, gender roles?</a:t>
            </a:r>
          </a:p>
        </p:txBody>
      </p:sp>
    </p:spTree>
    <p:extLst>
      <p:ext uri="{BB962C8B-B14F-4D97-AF65-F5344CB8AC3E}">
        <p14:creationId xmlns:p14="http://schemas.microsoft.com/office/powerpoint/2010/main" val="1557041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171" y="487681"/>
            <a:ext cx="8621486" cy="1496294"/>
          </a:xfrm>
        </p:spPr>
        <p:txBody>
          <a:bodyPr>
            <a:normAutofit/>
          </a:bodyPr>
          <a:lstStyle/>
          <a:p>
            <a:r>
              <a:rPr lang="en-GB" sz="2800" b="1" dirty="0" smtClean="0"/>
              <a:t>UC &amp; UBI: some similarities in rationale &amp; aims …</a:t>
            </a:r>
            <a:endParaRPr lang="en-GB" sz="2800" dirty="0"/>
          </a:p>
        </p:txBody>
      </p:sp>
      <p:sp>
        <p:nvSpPr>
          <p:cNvPr id="3" name="Content Placeholder 2"/>
          <p:cNvSpPr>
            <a:spLocks noGrp="1"/>
          </p:cNvSpPr>
          <p:nvPr>
            <p:ph idx="1"/>
          </p:nvPr>
        </p:nvSpPr>
        <p:spPr>
          <a:xfrm>
            <a:off x="358776" y="1689463"/>
            <a:ext cx="8332378" cy="5049734"/>
          </a:xfrm>
        </p:spPr>
        <p:txBody>
          <a:bodyPr>
            <a:normAutofit/>
          </a:bodyPr>
          <a:lstStyle/>
          <a:p>
            <a:pPr marL="0" indent="0">
              <a:buNone/>
            </a:pPr>
            <a:r>
              <a:rPr lang="en-GB" sz="2400" dirty="0" smtClean="0"/>
              <a:t>Need to adapt social security to:</a:t>
            </a:r>
          </a:p>
          <a:p>
            <a:pPr lvl="1"/>
            <a:r>
              <a:rPr lang="en-GB" sz="2101" dirty="0" smtClean="0"/>
              <a:t>Increasingly insecure labour market, movements in &amp; out of work</a:t>
            </a:r>
          </a:p>
          <a:p>
            <a:pPr lvl="1"/>
            <a:r>
              <a:rPr lang="en-GB" sz="2101" dirty="0" smtClean="0"/>
              <a:t>In-work poverty – low pay &amp; irregular pay</a:t>
            </a:r>
          </a:p>
          <a:p>
            <a:pPr marL="0" indent="0">
              <a:buNone/>
            </a:pPr>
            <a:endParaRPr lang="en-GB" sz="2400" dirty="0" smtClean="0"/>
          </a:p>
          <a:p>
            <a:pPr marL="0" indent="0">
              <a:buNone/>
            </a:pPr>
            <a:r>
              <a:rPr lang="en-GB" sz="2400" dirty="0" smtClean="0"/>
              <a:t>Need to make social security:</a:t>
            </a:r>
          </a:p>
          <a:p>
            <a:pPr lvl="1"/>
            <a:r>
              <a:rPr lang="en-GB" sz="2101" dirty="0" smtClean="0"/>
              <a:t>Simpler to understand</a:t>
            </a:r>
          </a:p>
          <a:p>
            <a:pPr lvl="1"/>
            <a:r>
              <a:rPr lang="en-GB" sz="2101" dirty="0" smtClean="0"/>
              <a:t>Easier to access</a:t>
            </a:r>
          </a:p>
          <a:p>
            <a:pPr lvl="1"/>
            <a:r>
              <a:rPr lang="en-GB" sz="2101" dirty="0" smtClean="0"/>
              <a:t>Simpler to administer</a:t>
            </a:r>
          </a:p>
          <a:p>
            <a:endParaRPr lang="en-GB" dirty="0" smtClean="0"/>
          </a:p>
          <a:p>
            <a:pPr marL="0" indent="0" algn="ctr">
              <a:lnSpc>
                <a:spcPct val="100000"/>
              </a:lnSpc>
              <a:spcBef>
                <a:spcPts val="0"/>
              </a:spcBef>
              <a:buNone/>
            </a:pPr>
            <a:r>
              <a:rPr lang="en-GB" sz="2400" dirty="0" smtClean="0">
                <a:solidFill>
                  <a:srgbClr val="FF0000"/>
                </a:solidFill>
              </a:rPr>
              <a:t>One benefit for working-age people, </a:t>
            </a:r>
          </a:p>
          <a:p>
            <a:pPr marL="0" indent="0" algn="ctr">
              <a:lnSpc>
                <a:spcPct val="100000"/>
              </a:lnSpc>
              <a:spcBef>
                <a:spcPts val="0"/>
              </a:spcBef>
              <a:buNone/>
            </a:pPr>
            <a:r>
              <a:rPr lang="en-GB" sz="2400" dirty="0" smtClean="0">
                <a:solidFill>
                  <a:srgbClr val="FF0000"/>
                </a:solidFill>
              </a:rPr>
              <a:t>not </a:t>
            </a:r>
            <a:r>
              <a:rPr lang="en-GB" sz="2400" dirty="0">
                <a:solidFill>
                  <a:srgbClr val="FF0000"/>
                </a:solidFill>
              </a:rPr>
              <a:t>dependent on labour market status</a:t>
            </a:r>
          </a:p>
          <a:p>
            <a:pPr algn="ctr"/>
            <a:endParaRPr lang="en-GB" dirty="0" smtClean="0">
              <a:solidFill>
                <a:srgbClr val="FF0000"/>
              </a:solidFill>
            </a:endParaRPr>
          </a:p>
          <a:p>
            <a:pPr marL="0" indent="0">
              <a:buNone/>
            </a:pPr>
            <a:endParaRPr lang="en-GB" dirty="0"/>
          </a:p>
        </p:txBody>
      </p:sp>
    </p:spTree>
    <p:extLst>
      <p:ext uri="{BB962C8B-B14F-4D97-AF65-F5344CB8AC3E}">
        <p14:creationId xmlns:p14="http://schemas.microsoft.com/office/powerpoint/2010/main" val="10357369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619" y="510498"/>
            <a:ext cx="8229600" cy="574795"/>
          </a:xfrm>
        </p:spPr>
        <p:txBody>
          <a:bodyPr>
            <a:normAutofit/>
          </a:bodyPr>
          <a:lstStyle/>
          <a:p>
            <a:r>
              <a:rPr lang="en-GB" sz="2800" b="1" dirty="0" smtClean="0"/>
              <a:t>But important differences in structure: </a:t>
            </a:r>
            <a:endParaRPr lang="en-GB" sz="28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55342226"/>
              </p:ext>
            </p:extLst>
          </p:nvPr>
        </p:nvGraphicFramePr>
        <p:xfrm>
          <a:off x="635727" y="1280160"/>
          <a:ext cx="7628708" cy="4359344"/>
        </p:xfrm>
        <a:graphic>
          <a:graphicData uri="http://schemas.openxmlformats.org/drawingml/2006/table">
            <a:tbl>
              <a:tblPr firstRow="1" firstCol="1" bandRow="1"/>
              <a:tblGrid>
                <a:gridCol w="5133793">
                  <a:extLst>
                    <a:ext uri="{9D8B030D-6E8A-4147-A177-3AD203B41FA5}">
                      <a16:colId xmlns:a16="http://schemas.microsoft.com/office/drawing/2014/main" val="1258320629"/>
                    </a:ext>
                  </a:extLst>
                </a:gridCol>
                <a:gridCol w="2494915">
                  <a:extLst>
                    <a:ext uri="{9D8B030D-6E8A-4147-A177-3AD203B41FA5}">
                      <a16:colId xmlns:a16="http://schemas.microsoft.com/office/drawing/2014/main" val="51450007"/>
                    </a:ext>
                  </a:extLst>
                </a:gridCol>
              </a:tblGrid>
              <a:tr h="276698">
                <a:tc>
                  <a:txBody>
                    <a:bodyPr/>
                    <a:lstStyle/>
                    <a:p>
                      <a:pPr>
                        <a:spcAft>
                          <a:spcPts val="0"/>
                        </a:spcAft>
                      </a:pPr>
                      <a:r>
                        <a:rPr lang="en-GB" sz="1600" b="1" dirty="0">
                          <a:solidFill>
                            <a:srgbClr val="000000"/>
                          </a:solidFill>
                          <a:effectLst/>
                          <a:latin typeface="Arial" panose="020B0604020202020204" pitchFamily="34" charset="0"/>
                          <a:ea typeface="Calibri" panose="020F0502020204030204" pitchFamily="34" charset="0"/>
                          <a:cs typeface="Sabon"/>
                        </a:rPr>
                        <a:t>Basic Income</a:t>
                      </a:r>
                      <a:r>
                        <a:rPr lang="en-GB" sz="1600" dirty="0">
                          <a:solidFill>
                            <a:srgbClr val="000000"/>
                          </a:solidFill>
                          <a:effectLst/>
                          <a:latin typeface="Arial" panose="020B0604020202020204" pitchFamily="34" charset="0"/>
                          <a:ea typeface="Calibri" panose="020F0502020204030204" pitchFamily="34" charset="0"/>
                          <a:cs typeface="Sabon"/>
                        </a:rPr>
                        <a:t> (BIEN definition)</a:t>
                      </a:r>
                      <a:endParaRPr lang="en-GB" sz="1600" dirty="0">
                        <a:solidFill>
                          <a:srgbClr val="000000"/>
                        </a:solidFill>
                        <a:effectLst/>
                        <a:latin typeface="Sabon"/>
                        <a:ea typeface="Calibri" panose="020F0502020204030204" pitchFamily="34" charset="0"/>
                        <a:cs typeface="Sabo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b="1">
                          <a:effectLst/>
                          <a:latin typeface="Arial" panose="020B0604020202020204" pitchFamily="34" charset="0"/>
                          <a:ea typeface="Calibri" panose="020F0502020204030204" pitchFamily="34" charset="0"/>
                          <a:cs typeface="Times New Roman" panose="02020603050405020304" pitchFamily="18" charset="0"/>
                        </a:rPr>
                        <a:t>Universal Credit</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6040947"/>
                  </a:ext>
                </a:extLst>
              </a:tr>
              <a:tr h="553396">
                <a:tc>
                  <a:txBody>
                    <a:bodyPr/>
                    <a:lstStyle/>
                    <a:p>
                      <a:pPr marL="342900" lvl="0" indent="-342900">
                        <a:spcAft>
                          <a:spcPts val="1200"/>
                        </a:spcAft>
                        <a:buFont typeface="+mj-lt"/>
                        <a:buAutoNum type="arabicPeriod"/>
                      </a:pPr>
                      <a:r>
                        <a:rPr lang="en-GB" sz="1600" dirty="0" smtClean="0">
                          <a:solidFill>
                            <a:srgbClr val="5B9BD5"/>
                          </a:solidFill>
                          <a:effectLst/>
                          <a:latin typeface="Arial" panose="020B0604020202020204" pitchFamily="34" charset="0"/>
                          <a:ea typeface="Calibri" panose="020F0502020204030204" pitchFamily="34" charset="0"/>
                          <a:cs typeface="Sabon"/>
                        </a:rPr>
                        <a:t>    Periodic</a:t>
                      </a:r>
                      <a:r>
                        <a:rPr lang="en-GB" sz="1600" dirty="0">
                          <a:solidFill>
                            <a:srgbClr val="5B9BD5"/>
                          </a:solidFill>
                          <a:effectLst/>
                          <a:latin typeface="Arial" panose="020B0604020202020204" pitchFamily="34" charset="0"/>
                          <a:ea typeface="Calibri" panose="020F0502020204030204" pitchFamily="34" charset="0"/>
                          <a:cs typeface="Sabon"/>
                        </a:rPr>
                        <a:t>: paid at regular intervals</a:t>
                      </a:r>
                      <a:endParaRPr lang="en-GB" sz="1600" dirty="0">
                        <a:solidFill>
                          <a:srgbClr val="000000"/>
                        </a:solidFill>
                        <a:effectLst/>
                        <a:latin typeface="Sabon"/>
                        <a:ea typeface="Calibri" panose="020F0502020204030204" pitchFamily="34" charset="0"/>
                        <a:cs typeface="Sabo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a:effectLst/>
                          <a:latin typeface="Arial" panose="020B0604020202020204" pitchFamily="34" charset="0"/>
                          <a:ea typeface="Calibri" panose="020F0502020204030204" pitchFamily="34" charset="0"/>
                          <a:cs typeface="Times New Roman" panose="02020603050405020304" pitchFamily="18" charset="0"/>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600">
                          <a:effectLst/>
                          <a:latin typeface="Arial" panose="020B0604020202020204" pitchFamily="34" charset="0"/>
                          <a:ea typeface="Calibri" panose="020F0502020204030204" pitchFamily="34" charset="0"/>
                          <a:cs typeface="Times New Roman" panose="02020603050405020304" pitchFamily="18" charset="0"/>
                        </a:rPr>
                        <a:t>√</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9723945"/>
                  </a:ext>
                </a:extLst>
              </a:tr>
              <a:tr h="553396">
                <a:tc>
                  <a:txBody>
                    <a:bodyPr/>
                    <a:lstStyle/>
                    <a:p>
                      <a:pPr marL="0" lvl="0" indent="0">
                        <a:spcAft>
                          <a:spcPts val="1200"/>
                        </a:spcAft>
                        <a:buFont typeface="+mj-lt"/>
                        <a:buNone/>
                      </a:pPr>
                      <a:r>
                        <a:rPr lang="en-GB" sz="1600" dirty="0" smtClean="0">
                          <a:solidFill>
                            <a:srgbClr val="5B9BD5"/>
                          </a:solidFill>
                          <a:effectLst/>
                          <a:latin typeface="Arial" panose="020B0604020202020204" pitchFamily="34" charset="0"/>
                          <a:ea typeface="Calibri" panose="020F0502020204030204" pitchFamily="34" charset="0"/>
                          <a:cs typeface="Sabon"/>
                        </a:rPr>
                        <a:t>2.      Cash payment</a:t>
                      </a:r>
                      <a:endParaRPr lang="en-GB" sz="1600" dirty="0">
                        <a:solidFill>
                          <a:srgbClr val="000000"/>
                        </a:solidFill>
                        <a:effectLst/>
                        <a:latin typeface="Sabon"/>
                        <a:ea typeface="Calibri" panose="020F0502020204030204" pitchFamily="34" charset="0"/>
                        <a:cs typeface="Sabo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dirty="0">
                          <a:effectLst/>
                          <a:latin typeface="Arial" panose="020B0604020202020204"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600" dirty="0">
                          <a:effectLst/>
                          <a:latin typeface="Arial" panose="020B0604020202020204" pitchFamily="34" charset="0"/>
                          <a:ea typeface="Calibri" panose="020F0502020204030204" pitchFamily="34" charset="0"/>
                          <a:cs typeface="Times New Roman" panose="02020603050405020304" pitchFamily="18" charset="0"/>
                        </a:rPr>
                        <a: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6773650"/>
                  </a:ext>
                </a:extLst>
              </a:tr>
              <a:tr h="553396">
                <a:tc>
                  <a:txBody>
                    <a:bodyPr/>
                    <a:lstStyle/>
                    <a:p>
                      <a:pPr marL="0" lvl="0" indent="0">
                        <a:lnSpc>
                          <a:spcPct val="107000"/>
                        </a:lnSpc>
                        <a:spcAft>
                          <a:spcPts val="0"/>
                        </a:spcAft>
                        <a:buFont typeface="+mj-lt"/>
                        <a:buNone/>
                      </a:pPr>
                      <a:r>
                        <a:rPr lang="en-GB" sz="1600" dirty="0" smtClean="0">
                          <a:effectLst/>
                          <a:latin typeface="Arial" panose="020B0604020202020204" pitchFamily="34" charset="0"/>
                          <a:ea typeface="Calibri" panose="020F0502020204030204" pitchFamily="34" charset="0"/>
                          <a:cs typeface="Times New Roman" panose="02020603050405020304" pitchFamily="18" charset="0"/>
                        </a:rPr>
                        <a:t>3.       Individual</a:t>
                      </a:r>
                      <a:r>
                        <a:rPr lang="en-GB" sz="1600" dirty="0">
                          <a:effectLst/>
                          <a:latin typeface="Arial" panose="020B0604020202020204" pitchFamily="34" charset="0"/>
                          <a:ea typeface="Calibri" panose="020F0502020204030204" pitchFamily="34" charset="0"/>
                          <a:cs typeface="Times New Roman" panose="02020603050405020304" pitchFamily="18" charset="0"/>
                        </a:rPr>
                        <a:t>: not household or family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600" dirty="0">
                          <a:effectLst/>
                          <a:latin typeface="Arial" panose="020B0604020202020204"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a:effectLst/>
                          <a:latin typeface="Arial" panose="020B0604020202020204" pitchFamily="34" charset="0"/>
                          <a:ea typeface="Calibri" panose="020F0502020204030204" pitchFamily="34" charset="0"/>
                          <a:cs typeface="Times New Roman" panose="02020603050405020304" pitchFamily="18" charset="0"/>
                        </a:rPr>
                        <a:t>x</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2878404"/>
                  </a:ext>
                </a:extLst>
              </a:tr>
              <a:tr h="517125">
                <a:tc>
                  <a:txBody>
                    <a:bodyPr/>
                    <a:lstStyle/>
                    <a:p>
                      <a:pPr marL="0" lvl="0" indent="0">
                        <a:spcAft>
                          <a:spcPts val="1200"/>
                        </a:spcAft>
                        <a:buFont typeface="+mj-lt"/>
                        <a:buNone/>
                      </a:pPr>
                      <a:r>
                        <a:rPr lang="en-GB" sz="1600" dirty="0" smtClean="0">
                          <a:solidFill>
                            <a:srgbClr val="000000"/>
                          </a:solidFill>
                          <a:effectLst/>
                          <a:latin typeface="Arial" panose="020B0604020202020204" pitchFamily="34" charset="0"/>
                          <a:ea typeface="Calibri" panose="020F0502020204030204" pitchFamily="34" charset="0"/>
                          <a:cs typeface="Sabon"/>
                        </a:rPr>
                        <a:t>4.       Universal</a:t>
                      </a:r>
                      <a:r>
                        <a:rPr lang="en-GB" sz="1600" dirty="0">
                          <a:solidFill>
                            <a:srgbClr val="000000"/>
                          </a:solidFill>
                          <a:effectLst/>
                          <a:latin typeface="Arial" panose="020B0604020202020204" pitchFamily="34" charset="0"/>
                          <a:ea typeface="Calibri" panose="020F0502020204030204" pitchFamily="34" charset="0"/>
                          <a:cs typeface="Sabon"/>
                        </a:rPr>
                        <a:t>: to </a:t>
                      </a:r>
                      <a:r>
                        <a:rPr lang="en-GB" sz="1600" dirty="0" smtClean="0">
                          <a:solidFill>
                            <a:srgbClr val="000000"/>
                          </a:solidFill>
                          <a:effectLst/>
                          <a:latin typeface="Arial" panose="020B0604020202020204" pitchFamily="34" charset="0"/>
                          <a:ea typeface="Calibri" panose="020F0502020204030204" pitchFamily="34" charset="0"/>
                          <a:cs typeface="Sabon"/>
                        </a:rPr>
                        <a:t>all with no means-test /capital-test </a:t>
                      </a:r>
                      <a:endParaRPr lang="en-GB" sz="1600" dirty="0">
                        <a:solidFill>
                          <a:srgbClr val="000000"/>
                        </a:solidFill>
                        <a:effectLst/>
                        <a:latin typeface="Sabon"/>
                        <a:ea typeface="Calibri" panose="020F0502020204030204" pitchFamily="34" charset="0"/>
                        <a:cs typeface="Sabo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a:effectLst/>
                          <a:latin typeface="Arial" panose="020B0604020202020204" pitchFamily="34" charset="0"/>
                          <a:ea typeface="Calibri" panose="020F0502020204030204" pitchFamily="34" charset="0"/>
                          <a:cs typeface="Times New Roman" panose="02020603050405020304" pitchFamily="18" charset="0"/>
                        </a:rPr>
                        <a:t>x</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2096521"/>
                  </a:ext>
                </a:extLst>
              </a:tr>
              <a:tr h="440880">
                <a:tc>
                  <a:txBody>
                    <a:bodyPr/>
                    <a:lstStyle/>
                    <a:p>
                      <a:pPr marL="0" lvl="0" indent="0">
                        <a:lnSpc>
                          <a:spcPct val="107000"/>
                        </a:lnSpc>
                        <a:spcAft>
                          <a:spcPts val="0"/>
                        </a:spcAft>
                        <a:buFont typeface="+mj-lt"/>
                        <a:buNone/>
                      </a:pPr>
                      <a:r>
                        <a:rPr lang="en-GB" sz="1600" dirty="0" smtClean="0">
                          <a:solidFill>
                            <a:srgbClr val="5B9BD5"/>
                          </a:solidFill>
                          <a:effectLst/>
                          <a:latin typeface="Arial" panose="020B0604020202020204" pitchFamily="34" charset="0"/>
                          <a:ea typeface="Calibri" panose="020F0502020204030204" pitchFamily="34" charset="0"/>
                          <a:cs typeface="Times New Roman" panose="02020603050405020304" pitchFamily="18" charset="0"/>
                        </a:rPr>
                        <a:t>5.       Unconditional</a:t>
                      </a:r>
                      <a:r>
                        <a:rPr lang="en-GB" sz="1600" dirty="0">
                          <a:solidFill>
                            <a:srgbClr val="5B9BD5"/>
                          </a:solidFill>
                          <a:effectLst/>
                          <a:latin typeface="Arial" panose="020B0604020202020204" pitchFamily="34" charset="0"/>
                          <a:ea typeface="Calibri" panose="020F0502020204030204" pitchFamily="34" charset="0"/>
                          <a:cs typeface="Times New Roman" panose="02020603050405020304" pitchFamily="18" charset="0"/>
                        </a:rPr>
                        <a:t>: no requirement to </a:t>
                      </a:r>
                      <a:r>
                        <a:rPr lang="en-GB" sz="1600" dirty="0" smtClean="0">
                          <a:solidFill>
                            <a:srgbClr val="5B9BD5"/>
                          </a:solidFill>
                          <a:effectLst/>
                          <a:latin typeface="Arial" panose="020B0604020202020204" pitchFamily="34" charset="0"/>
                          <a:ea typeface="Calibri" panose="020F0502020204030204" pitchFamily="34" charset="0"/>
                          <a:cs typeface="Times New Roman" panose="02020603050405020304" pitchFamily="18" charset="0"/>
                        </a:rPr>
                        <a:t>work/seek </a:t>
                      </a:r>
                      <a:r>
                        <a:rPr lang="en-GB" sz="1600" dirty="0">
                          <a:solidFill>
                            <a:srgbClr val="5B9BD5"/>
                          </a:solidFill>
                          <a:effectLst/>
                          <a:latin typeface="Arial" panose="020B0604020202020204" pitchFamily="34" charset="0"/>
                          <a:ea typeface="Calibri" panose="020F0502020204030204" pitchFamily="34" charset="0"/>
                          <a:cs typeface="Times New Roman" panose="02020603050405020304" pitchFamily="18" charset="0"/>
                        </a:rPr>
                        <a:t>work</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en-GB" sz="1600" dirty="0">
                          <a:effectLst/>
                          <a:latin typeface="Arial" panose="020B0604020202020204"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a:effectLst/>
                          <a:latin typeface="Arial" panose="020B0604020202020204" pitchFamily="34" charset="0"/>
                          <a:ea typeface="Calibri" panose="020F0502020204030204" pitchFamily="34" charset="0"/>
                          <a:cs typeface="Times New Roman" panose="02020603050405020304" pitchFamily="18" charset="0"/>
                        </a:rPr>
                        <a:t>x</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3182762"/>
                  </a:ext>
                </a:extLst>
              </a:tr>
              <a:tr h="276698">
                <a:tc>
                  <a:txBody>
                    <a:bodyPr/>
                    <a:lstStyle/>
                    <a:p>
                      <a:pPr>
                        <a:lnSpc>
                          <a:spcPct val="107000"/>
                        </a:lnSpc>
                        <a:spcAft>
                          <a:spcPts val="0"/>
                        </a:spcAft>
                      </a:pPr>
                      <a:r>
                        <a:rPr lang="en-GB" sz="1600" dirty="0">
                          <a:effectLst/>
                          <a:latin typeface="Arial" panose="020B0604020202020204"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0"/>
                        </a:spcAft>
                      </a:pPr>
                      <a:r>
                        <a:rPr lang="en-GB" sz="1600" dirty="0">
                          <a:effectLst/>
                          <a:latin typeface="Arial" panose="020B0604020202020204"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723629023"/>
                  </a:ext>
                </a:extLst>
              </a:tr>
              <a:tr h="553396">
                <a:tc>
                  <a:txBody>
                    <a:bodyPr/>
                    <a:lstStyle/>
                    <a:p>
                      <a:pPr marL="342900" lvl="0" indent="-342900">
                        <a:lnSpc>
                          <a:spcPct val="107000"/>
                        </a:lnSpc>
                        <a:spcAft>
                          <a:spcPts val="0"/>
                        </a:spcAft>
                        <a:buFont typeface="Symbol" panose="05050102010706020507" pitchFamily="18" charset="2"/>
                        <a:buChar char=""/>
                      </a:pPr>
                      <a:r>
                        <a:rPr lang="en-GB" sz="1600" dirty="0">
                          <a:effectLst/>
                          <a:latin typeface="Arial" panose="020B0604020202020204" pitchFamily="34" charset="0"/>
                          <a:ea typeface="Calibri" panose="020F0502020204030204" pitchFamily="34" charset="0"/>
                          <a:cs typeface="Times New Roman" panose="02020603050405020304" pitchFamily="18" charset="0"/>
                        </a:rPr>
                        <a:t>Single administrative system</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en-GB" sz="1600" dirty="0">
                          <a:effectLst/>
                          <a:latin typeface="Arial" panose="020B0604020202020204"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dirty="0">
                          <a:effectLst/>
                          <a:latin typeface="Arial" panose="020B0604020202020204" pitchFamily="34" charset="0"/>
                          <a:ea typeface="Calibri" panose="020F0502020204030204" pitchFamily="34" charset="0"/>
                          <a:cs typeface="Times New Roman" panose="02020603050405020304" pitchFamily="18" charset="0"/>
                        </a:rPr>
                        <a: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6644724"/>
                  </a:ext>
                </a:extLst>
              </a:tr>
              <a:tr h="553396">
                <a:tc>
                  <a:txBody>
                    <a:bodyPr/>
                    <a:lstStyle/>
                    <a:p>
                      <a:pPr marL="342900" lvl="0" indent="-342900">
                        <a:lnSpc>
                          <a:spcPct val="107000"/>
                        </a:lnSpc>
                        <a:spcAft>
                          <a:spcPts val="0"/>
                        </a:spcAft>
                        <a:buFont typeface="Symbol" panose="05050102010706020507" pitchFamily="18" charset="2"/>
                        <a:buChar char=""/>
                      </a:pPr>
                      <a:r>
                        <a:rPr lang="en-GB" sz="1600">
                          <a:effectLst/>
                          <a:latin typeface="Arial" panose="020B0604020202020204" pitchFamily="34" charset="0"/>
                          <a:ea typeface="Calibri" panose="020F0502020204030204" pitchFamily="34" charset="0"/>
                          <a:cs typeface="Times New Roman" panose="02020603050405020304" pitchFamily="18" charset="0"/>
                        </a:rPr>
                        <a:t>Guaranteed minimum</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600">
                          <a:effectLst/>
                          <a:latin typeface="Arial" panose="020B0604020202020204" pitchFamily="34" charset="0"/>
                          <a:ea typeface="Calibri" panose="020F0502020204030204" pitchFamily="34" charset="0"/>
                          <a:cs typeface="Times New Roman" panose="02020603050405020304" pitchFamily="18" charset="0"/>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dirty="0">
                          <a:effectLst/>
                          <a:latin typeface="Arial" panose="020B0604020202020204" pitchFamily="34" charset="0"/>
                          <a:ea typeface="Calibri" panose="020F0502020204030204" pitchFamily="34" charset="0"/>
                          <a:cs typeface="Times New Roman" panose="02020603050405020304" pitchFamily="18" charset="0"/>
                        </a:rPr>
                        <a:t>x</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8330165"/>
                  </a:ext>
                </a:extLst>
              </a:tr>
            </a:tbl>
          </a:graphicData>
        </a:graphic>
      </p:graphicFrame>
    </p:spTree>
    <p:extLst>
      <p:ext uri="{BB962C8B-B14F-4D97-AF65-F5344CB8AC3E}">
        <p14:creationId xmlns:p14="http://schemas.microsoft.com/office/powerpoint/2010/main" val="1425912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423" y="531221"/>
            <a:ext cx="8212181" cy="792481"/>
          </a:xfrm>
        </p:spPr>
        <p:txBody>
          <a:bodyPr>
            <a:noAutofit/>
          </a:bodyPr>
          <a:lstStyle/>
          <a:p>
            <a:r>
              <a:rPr lang="en-US" sz="2800" b="1" dirty="0" smtClean="0"/>
              <a:t>“..the </a:t>
            </a:r>
            <a:r>
              <a:rPr lang="en-US" sz="2800" b="1" dirty="0"/>
              <a:t>biggest change programme in </a:t>
            </a:r>
            <a:r>
              <a:rPr lang="en-US" sz="2800" b="1" dirty="0" smtClean="0"/>
              <a:t>Europe..” </a:t>
            </a:r>
            <a:endParaRPr lang="en-GB" sz="2800" b="1" dirty="0"/>
          </a:p>
        </p:txBody>
      </p:sp>
      <p:sp>
        <p:nvSpPr>
          <p:cNvPr id="3" name="Content Placeholder 2"/>
          <p:cNvSpPr>
            <a:spLocks noGrp="1"/>
          </p:cNvSpPr>
          <p:nvPr>
            <p:ph idx="1"/>
          </p:nvPr>
        </p:nvSpPr>
        <p:spPr>
          <a:xfrm>
            <a:off x="618308" y="1497874"/>
            <a:ext cx="7820297" cy="4223657"/>
          </a:xfrm>
        </p:spPr>
        <p:txBody>
          <a:bodyPr>
            <a:normAutofit fontScale="92500" lnSpcReduction="20000"/>
          </a:bodyPr>
          <a:lstStyle/>
          <a:p>
            <a:pPr marL="0" indent="0">
              <a:buNone/>
            </a:pPr>
            <a:r>
              <a:rPr lang="en-GB" dirty="0">
                <a:solidFill>
                  <a:schemeClr val="accent1"/>
                </a:solidFill>
              </a:rPr>
              <a:t>DO NOT</a:t>
            </a:r>
          </a:p>
          <a:p>
            <a:r>
              <a:rPr lang="en-GB" dirty="0"/>
              <a:t>Introduce at the same time as austerity, cuts in benefits </a:t>
            </a:r>
          </a:p>
          <a:p>
            <a:r>
              <a:rPr lang="en-GB" dirty="0"/>
              <a:t>Underestimate the challenges of getting people into the system</a:t>
            </a:r>
          </a:p>
          <a:p>
            <a:r>
              <a:rPr lang="en-GB" dirty="0"/>
              <a:t>Assume IT can solve all problems, </a:t>
            </a:r>
            <a:r>
              <a:rPr lang="en-GB" dirty="0" err="1"/>
              <a:t>eg</a:t>
            </a:r>
            <a:r>
              <a:rPr lang="en-GB" dirty="0"/>
              <a:t> verification of identity</a:t>
            </a:r>
          </a:p>
          <a:p>
            <a:r>
              <a:rPr lang="en-GB" dirty="0"/>
              <a:t>Underestimate the need for effective and ongoing communication strategy </a:t>
            </a:r>
          </a:p>
          <a:p>
            <a:pPr marL="0" indent="0">
              <a:buNone/>
            </a:pPr>
            <a:endParaRPr lang="en-GB" dirty="0" smtClean="0">
              <a:solidFill>
                <a:schemeClr val="accent1"/>
              </a:solidFill>
            </a:endParaRPr>
          </a:p>
          <a:p>
            <a:pPr marL="0" indent="0">
              <a:buNone/>
            </a:pPr>
            <a:r>
              <a:rPr lang="en-GB" dirty="0" smtClean="0">
                <a:solidFill>
                  <a:schemeClr val="accent1"/>
                </a:solidFill>
              </a:rPr>
              <a:t>CHALLENGES</a:t>
            </a:r>
          </a:p>
          <a:p>
            <a:r>
              <a:rPr lang="en-GB" dirty="0" smtClean="0"/>
              <a:t>Single payment – all eggs in one basket, what to do when this fails?</a:t>
            </a:r>
          </a:p>
          <a:p>
            <a:r>
              <a:rPr lang="en-GB" dirty="0" smtClean="0"/>
              <a:t>Choices about roll-out – UK ‘single simples’ in specified areas; ‘test and learn’ but no pilot of the administration</a:t>
            </a:r>
          </a:p>
          <a:p>
            <a:r>
              <a:rPr lang="en-GB" dirty="0" smtClean="0"/>
              <a:t>Responsiveness to changes in income &amp; circumstances – could be an issue for some forms of BI?</a:t>
            </a:r>
          </a:p>
          <a:p>
            <a:r>
              <a:rPr lang="en-GB" dirty="0" smtClean="0"/>
              <a:t>Difference between being </a:t>
            </a:r>
            <a:r>
              <a:rPr lang="en-GB" i="1" dirty="0" smtClean="0"/>
              <a:t>only </a:t>
            </a:r>
            <a:r>
              <a:rPr lang="en-GB" dirty="0" smtClean="0"/>
              <a:t>source of income (when out of work) and being </a:t>
            </a:r>
            <a:r>
              <a:rPr lang="en-GB" i="1" dirty="0" smtClean="0"/>
              <a:t>part</a:t>
            </a:r>
            <a:r>
              <a:rPr lang="en-GB" dirty="0" smtClean="0"/>
              <a:t> of income (when in work)</a:t>
            </a:r>
            <a:endParaRPr lang="en-GB" dirty="0"/>
          </a:p>
          <a:p>
            <a:pPr marL="0" indent="0">
              <a:buNone/>
            </a:pPr>
            <a:endParaRPr lang="en-GB" dirty="0" smtClean="0">
              <a:solidFill>
                <a:schemeClr val="accent1"/>
              </a:solidFill>
            </a:endParaRPr>
          </a:p>
          <a:p>
            <a:endParaRPr lang="en-GB" dirty="0"/>
          </a:p>
        </p:txBody>
      </p:sp>
    </p:spTree>
    <p:extLst>
      <p:ext uri="{BB962C8B-B14F-4D97-AF65-F5344CB8AC3E}">
        <p14:creationId xmlns:p14="http://schemas.microsoft.com/office/powerpoint/2010/main" val="2260935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40526" y="426720"/>
            <a:ext cx="7315200" cy="5312229"/>
          </a:xfrm>
        </p:spPr>
        <p:txBody>
          <a:bodyPr>
            <a:noAutofit/>
          </a:bodyPr>
          <a:lstStyle/>
          <a:p>
            <a:pPr marL="0" indent="0">
              <a:lnSpc>
                <a:spcPct val="100000"/>
              </a:lnSpc>
              <a:spcBef>
                <a:spcPts val="600"/>
              </a:spcBef>
              <a:buNone/>
            </a:pPr>
            <a:r>
              <a:rPr lang="en-GB" sz="1200" dirty="0" smtClean="0"/>
              <a:t>Department for work and Pensions </a:t>
            </a:r>
          </a:p>
          <a:p>
            <a:pPr marL="0" indent="0">
              <a:lnSpc>
                <a:spcPct val="100000"/>
              </a:lnSpc>
              <a:spcBef>
                <a:spcPts val="600"/>
              </a:spcBef>
              <a:buNone/>
            </a:pPr>
            <a:r>
              <a:rPr lang="en-GB" sz="1200" dirty="0"/>
              <a:t>	</a:t>
            </a:r>
            <a:r>
              <a:rPr lang="en-GB" sz="1200" dirty="0" smtClean="0"/>
              <a:t>(2010) </a:t>
            </a:r>
            <a:r>
              <a:rPr lang="en-GB" sz="1200" dirty="0" smtClean="0">
                <a:hlinkClick r:id="rId2"/>
              </a:rPr>
              <a:t>Universal Credit: Welfare that works</a:t>
            </a:r>
            <a:endParaRPr lang="en-GB" sz="1200" dirty="0" smtClean="0"/>
          </a:p>
          <a:p>
            <a:pPr marL="340819" lvl="1" indent="0">
              <a:lnSpc>
                <a:spcPct val="100000"/>
              </a:lnSpc>
              <a:spcBef>
                <a:spcPts val="600"/>
              </a:spcBef>
              <a:buNone/>
            </a:pPr>
            <a:r>
              <a:rPr lang="en-GB" sz="1200" dirty="0" smtClean="0"/>
              <a:t>	(2018) </a:t>
            </a:r>
            <a:r>
              <a:rPr lang="en-GB" sz="1200" u="sng" dirty="0">
                <a:hlinkClick r:id="rId3"/>
              </a:rPr>
              <a:t>Universal Credit Full Service </a:t>
            </a:r>
            <a:r>
              <a:rPr lang="en-GB" sz="1200" u="sng" dirty="0" smtClean="0">
                <a:hlinkClick r:id="rId3"/>
              </a:rPr>
              <a:t>Survey</a:t>
            </a:r>
            <a:r>
              <a:rPr lang="en-GB" sz="1200" dirty="0" smtClean="0"/>
              <a:t> </a:t>
            </a:r>
            <a:endParaRPr lang="en-GB" sz="1200" dirty="0"/>
          </a:p>
          <a:p>
            <a:pPr marL="0" indent="0">
              <a:lnSpc>
                <a:spcPct val="100000"/>
              </a:lnSpc>
              <a:spcBef>
                <a:spcPts val="600"/>
              </a:spcBef>
              <a:buNone/>
            </a:pPr>
            <a:r>
              <a:rPr lang="en-GB" sz="1200" dirty="0"/>
              <a:t>	</a:t>
            </a:r>
            <a:r>
              <a:rPr lang="en-GB" sz="1200" dirty="0" smtClean="0"/>
              <a:t> (2018) </a:t>
            </a:r>
            <a:r>
              <a:rPr lang="en-GB" sz="1200" u="sng" dirty="0">
                <a:hlinkClick r:id="rId4"/>
              </a:rPr>
              <a:t>Universal Credit programme full Business </a:t>
            </a:r>
            <a:r>
              <a:rPr lang="en-GB" sz="1200" u="sng" dirty="0" smtClean="0">
                <a:hlinkClick r:id="rId4"/>
              </a:rPr>
              <a:t>Case</a:t>
            </a:r>
            <a:endParaRPr lang="en-GB" sz="1200" dirty="0"/>
          </a:p>
          <a:p>
            <a:pPr marL="0" indent="0">
              <a:lnSpc>
                <a:spcPct val="100000"/>
              </a:lnSpc>
              <a:spcBef>
                <a:spcPts val="600"/>
              </a:spcBef>
              <a:buNone/>
            </a:pPr>
            <a:r>
              <a:rPr lang="en-GB" sz="1200" dirty="0" smtClean="0"/>
              <a:t>	(2018</a:t>
            </a:r>
            <a:r>
              <a:rPr lang="en-GB" sz="1200" dirty="0" smtClean="0">
                <a:hlinkClick r:id="rId5"/>
              </a:rPr>
              <a:t>)</a:t>
            </a:r>
            <a:r>
              <a:rPr lang="en-US" sz="1200" dirty="0">
                <a:hlinkClick r:id="rId5"/>
              </a:rPr>
              <a:t> Universal Credit: In-Work Progression </a:t>
            </a:r>
            <a:r>
              <a:rPr lang="en-US" sz="1200" dirty="0" err="1">
                <a:hlinkClick r:id="rId5"/>
              </a:rPr>
              <a:t>Randomised</a:t>
            </a:r>
            <a:r>
              <a:rPr lang="en-US" sz="1200" dirty="0">
                <a:hlinkClick r:id="rId5"/>
              </a:rPr>
              <a:t> Controlled Trial</a:t>
            </a:r>
            <a:endParaRPr lang="en-GB" sz="1200" dirty="0" smtClean="0"/>
          </a:p>
          <a:p>
            <a:pPr marL="0" indent="0">
              <a:lnSpc>
                <a:spcPct val="100000"/>
              </a:lnSpc>
              <a:spcBef>
                <a:spcPts val="600"/>
              </a:spcBef>
              <a:buNone/>
            </a:pPr>
            <a:r>
              <a:rPr lang="en-GB" sz="1200" i="1" dirty="0" smtClean="0"/>
              <a:t>O</a:t>
            </a:r>
            <a:r>
              <a:rPr lang="en-GB" sz="1200" dirty="0" smtClean="0"/>
              <a:t>ffice </a:t>
            </a:r>
            <a:r>
              <a:rPr lang="en-GB" sz="1200" dirty="0"/>
              <a:t>for Budget </a:t>
            </a:r>
            <a:r>
              <a:rPr lang="en-GB" sz="1200" dirty="0" smtClean="0"/>
              <a:t>Responsibility (2018)</a:t>
            </a:r>
            <a:r>
              <a:rPr lang="en-GB" sz="1200" i="1" dirty="0" smtClean="0"/>
              <a:t> </a:t>
            </a:r>
            <a:r>
              <a:rPr lang="en-GB" sz="1200" u="sng" dirty="0">
                <a:hlinkClick r:id="rId6"/>
              </a:rPr>
              <a:t>Welfare trends report,</a:t>
            </a:r>
            <a:r>
              <a:rPr lang="en-GB" sz="1200" dirty="0"/>
              <a:t> </a:t>
            </a:r>
            <a:endParaRPr lang="en-GB" sz="1200" dirty="0" smtClean="0"/>
          </a:p>
          <a:p>
            <a:pPr marL="0" lvl="0" indent="0">
              <a:lnSpc>
                <a:spcPct val="100000"/>
              </a:lnSpc>
              <a:spcBef>
                <a:spcPts val="600"/>
              </a:spcBef>
              <a:buNone/>
            </a:pPr>
            <a:r>
              <a:rPr lang="en-GB" sz="1200" dirty="0">
                <a:solidFill>
                  <a:srgbClr val="4C555B"/>
                </a:solidFill>
              </a:rPr>
              <a:t>Equality and Human Rights </a:t>
            </a:r>
            <a:r>
              <a:rPr lang="en-GB" sz="1200" dirty="0" smtClean="0">
                <a:solidFill>
                  <a:srgbClr val="4C555B"/>
                </a:solidFill>
              </a:rPr>
              <a:t>Commission</a:t>
            </a:r>
            <a:r>
              <a:rPr lang="en-GB" sz="1200" dirty="0">
                <a:solidFill>
                  <a:srgbClr val="4C555B"/>
                </a:solidFill>
              </a:rPr>
              <a:t> </a:t>
            </a:r>
            <a:r>
              <a:rPr lang="en-GB" sz="1200" dirty="0" smtClean="0"/>
              <a:t>(2018</a:t>
            </a:r>
            <a:r>
              <a:rPr lang="en-GB" sz="1200" dirty="0"/>
              <a:t>) </a:t>
            </a:r>
            <a:r>
              <a:rPr lang="en-GB" sz="1200" u="sng" dirty="0">
                <a:hlinkClick r:id="rId7"/>
              </a:rPr>
              <a:t>The cumulative impact of tax and welfare </a:t>
            </a:r>
            <a:r>
              <a:rPr lang="en-GB" sz="1200" u="sng" dirty="0" smtClean="0">
                <a:hlinkClick r:id="rId7"/>
              </a:rPr>
              <a:t>reforms</a:t>
            </a:r>
            <a:r>
              <a:rPr lang="en-GB" sz="1200" dirty="0" smtClean="0"/>
              <a:t> </a:t>
            </a:r>
          </a:p>
          <a:p>
            <a:pPr marL="0" indent="0">
              <a:lnSpc>
                <a:spcPct val="100000"/>
              </a:lnSpc>
              <a:spcBef>
                <a:spcPts val="600"/>
              </a:spcBef>
              <a:buNone/>
            </a:pPr>
            <a:r>
              <a:rPr lang="en-GB" sz="1200" dirty="0" smtClean="0"/>
              <a:t>National </a:t>
            </a:r>
            <a:r>
              <a:rPr lang="en-GB" sz="1200" dirty="0"/>
              <a:t>Audit </a:t>
            </a:r>
            <a:r>
              <a:rPr lang="en-GB" sz="1200" dirty="0" smtClean="0"/>
              <a:t>Office (2018) </a:t>
            </a:r>
            <a:r>
              <a:rPr lang="en-GB" sz="1200" u="sng" dirty="0">
                <a:hlinkClick r:id="rId8"/>
              </a:rPr>
              <a:t>Rolling out Universal </a:t>
            </a:r>
            <a:r>
              <a:rPr lang="en-GB" sz="1200" u="sng" dirty="0" smtClean="0">
                <a:hlinkClick r:id="rId8"/>
              </a:rPr>
              <a:t>Credit</a:t>
            </a:r>
            <a:endParaRPr lang="en-GB" sz="1200" u="sng" dirty="0" smtClean="0"/>
          </a:p>
          <a:p>
            <a:pPr marL="0" indent="0">
              <a:lnSpc>
                <a:spcPct val="100000"/>
              </a:lnSpc>
              <a:spcBef>
                <a:spcPts val="600"/>
              </a:spcBef>
              <a:buNone/>
            </a:pPr>
            <a:r>
              <a:rPr lang="en-GB" sz="1200" dirty="0" smtClean="0"/>
              <a:t>Public </a:t>
            </a:r>
            <a:r>
              <a:rPr lang="en-GB" sz="1200" dirty="0"/>
              <a:t>Accounts Select Committee (</a:t>
            </a:r>
            <a:r>
              <a:rPr lang="en-GB" sz="1200" dirty="0" smtClean="0"/>
              <a:t>2018) </a:t>
            </a:r>
            <a:r>
              <a:rPr lang="en-GB" sz="1200" dirty="0" smtClean="0">
                <a:hlinkClick r:id="rId9"/>
              </a:rPr>
              <a:t>Universal Credit</a:t>
            </a:r>
            <a:endParaRPr lang="en-GB" sz="1200" dirty="0" smtClean="0"/>
          </a:p>
          <a:p>
            <a:pPr marL="0" indent="0">
              <a:lnSpc>
                <a:spcPct val="100000"/>
              </a:lnSpc>
              <a:spcBef>
                <a:spcPts val="600"/>
              </a:spcBef>
              <a:buNone/>
            </a:pPr>
            <a:r>
              <a:rPr lang="en-GB" sz="1200" dirty="0" smtClean="0">
                <a:hlinkClick r:id="rId10"/>
              </a:rPr>
              <a:t>Revenue Benefits</a:t>
            </a:r>
            <a:endParaRPr lang="en-GB" sz="1200" dirty="0"/>
          </a:p>
          <a:p>
            <a:pPr marL="0" indent="0">
              <a:lnSpc>
                <a:spcPct val="100000"/>
              </a:lnSpc>
              <a:spcBef>
                <a:spcPts val="600"/>
              </a:spcBef>
              <a:buNone/>
            </a:pPr>
            <a:r>
              <a:rPr lang="en-GB" sz="1200" dirty="0" smtClean="0">
                <a:hlinkClick r:id="rId11"/>
              </a:rPr>
              <a:t>Child Poverty Action Group</a:t>
            </a:r>
            <a:endParaRPr lang="en-GB" sz="1200" dirty="0"/>
          </a:p>
          <a:p>
            <a:pPr marL="0" indent="0">
              <a:lnSpc>
                <a:spcPct val="100000"/>
              </a:lnSpc>
              <a:spcBef>
                <a:spcPts val="600"/>
              </a:spcBef>
              <a:buNone/>
            </a:pPr>
            <a:r>
              <a:rPr lang="en-GB" sz="1200" dirty="0" smtClean="0"/>
              <a:t>Work </a:t>
            </a:r>
            <a:r>
              <a:rPr lang="en-GB" sz="1200" dirty="0"/>
              <a:t>and Pensions </a:t>
            </a:r>
            <a:r>
              <a:rPr lang="en-GB" sz="1200" dirty="0" smtClean="0"/>
              <a:t>Committee (2018)</a:t>
            </a:r>
            <a:r>
              <a:rPr lang="en-US" sz="1200" b="1" dirty="0" smtClean="0"/>
              <a:t> </a:t>
            </a:r>
            <a:r>
              <a:rPr lang="en-US" sz="1200" dirty="0">
                <a:hlinkClick r:id="rId12"/>
              </a:rPr>
              <a:t>Universal Credit Project Assessment Reviews</a:t>
            </a:r>
            <a:r>
              <a:rPr lang="en-US" sz="1200" dirty="0"/>
              <a:t> </a:t>
            </a:r>
            <a:r>
              <a:rPr lang="en-GB" sz="1200" dirty="0" smtClean="0"/>
              <a:t> </a:t>
            </a:r>
          </a:p>
          <a:p>
            <a:pPr marL="0" indent="0">
              <a:lnSpc>
                <a:spcPct val="100000"/>
              </a:lnSpc>
              <a:spcBef>
                <a:spcPts val="600"/>
              </a:spcBef>
              <a:buNone/>
            </a:pPr>
            <a:r>
              <a:rPr lang="en-GB" sz="1200" dirty="0" smtClean="0">
                <a:hlinkClick r:id="rId13"/>
              </a:rPr>
              <a:t>House of Commons Library </a:t>
            </a:r>
            <a:r>
              <a:rPr lang="en-GB" sz="1200" dirty="0" smtClean="0"/>
              <a:t>(various)</a:t>
            </a:r>
          </a:p>
          <a:p>
            <a:pPr marL="0" indent="0">
              <a:lnSpc>
                <a:spcPct val="100000"/>
              </a:lnSpc>
              <a:spcBef>
                <a:spcPts val="600"/>
              </a:spcBef>
              <a:buNone/>
            </a:pPr>
            <a:r>
              <a:rPr lang="en-GB" sz="1200" dirty="0" smtClean="0">
                <a:hlinkClick r:id="rId14"/>
              </a:rPr>
              <a:t>Universal Credit statistics</a:t>
            </a:r>
            <a:endParaRPr lang="en-GB" sz="1200" dirty="0" smtClean="0"/>
          </a:p>
          <a:p>
            <a:pPr marL="0" indent="0">
              <a:lnSpc>
                <a:spcPct val="100000"/>
              </a:lnSpc>
              <a:spcBef>
                <a:spcPts val="600"/>
              </a:spcBef>
              <a:buNone/>
            </a:pPr>
            <a:r>
              <a:rPr lang="en-GB" sz="1200" dirty="0" smtClean="0"/>
              <a:t>Some blogs</a:t>
            </a:r>
            <a:endParaRPr lang="en-GB" sz="1200" dirty="0"/>
          </a:p>
          <a:p>
            <a:pPr lvl="1"/>
            <a:r>
              <a:rPr lang="en-GB" sz="1200" dirty="0"/>
              <a:t>Jane Millar, </a:t>
            </a:r>
            <a:r>
              <a:rPr lang="en-GB" sz="1200" u="sng" dirty="0">
                <a:hlinkClick r:id="rId15"/>
              </a:rPr>
              <a:t>Universal Credit managed migration: the next big challenge</a:t>
            </a:r>
            <a:r>
              <a:rPr lang="en-GB" sz="1200" dirty="0"/>
              <a:t> (2018)</a:t>
            </a:r>
          </a:p>
          <a:p>
            <a:pPr lvl="1"/>
            <a:r>
              <a:rPr lang="en-GB" sz="1200" dirty="0"/>
              <a:t>Alison Garnham (CPAG), </a:t>
            </a:r>
            <a:r>
              <a:rPr lang="en-GB" sz="1200" u="sng" dirty="0">
                <a:hlinkClick r:id="rId16"/>
              </a:rPr>
              <a:t>Universal Credit discriminates against women by design</a:t>
            </a:r>
            <a:r>
              <a:rPr lang="en-GB" sz="1200" dirty="0"/>
              <a:t> (2018)</a:t>
            </a:r>
          </a:p>
          <a:p>
            <a:pPr lvl="1"/>
            <a:r>
              <a:rPr lang="en-GB" sz="1200" dirty="0"/>
              <a:t>David Finch (Resolution Foundation), </a:t>
            </a:r>
            <a:r>
              <a:rPr lang="en-GB" sz="1200" u="sng" dirty="0">
                <a:hlinkClick r:id="rId17"/>
              </a:rPr>
              <a:t>With the benefits of benefit reform diminishing, Universal Credit needs a new direction</a:t>
            </a:r>
            <a:r>
              <a:rPr lang="en-GB" sz="1200" dirty="0"/>
              <a:t> (2018)</a:t>
            </a:r>
          </a:p>
          <a:p>
            <a:pPr lvl="1"/>
            <a:r>
              <a:rPr lang="en-GB" sz="1200" dirty="0"/>
              <a:t>Jane Millar, </a:t>
            </a:r>
            <a:r>
              <a:rPr lang="en-GB" sz="1200" u="sng" dirty="0">
                <a:hlinkClick r:id="rId18"/>
              </a:rPr>
              <a:t>Universal Credit. Can we fix it? Should we fix it?</a:t>
            </a:r>
            <a:r>
              <a:rPr lang="en-GB" sz="1200" dirty="0"/>
              <a:t> (2017)</a:t>
            </a:r>
          </a:p>
          <a:p>
            <a:pPr lvl="1"/>
            <a:r>
              <a:rPr lang="en-GB" sz="1200" dirty="0"/>
              <a:t>Jane Millar &amp; Fran Bennett, </a:t>
            </a:r>
            <a:r>
              <a:rPr lang="en-GB" sz="1200" u="sng" dirty="0">
                <a:hlinkClick r:id="rId19"/>
              </a:rPr>
              <a:t>Giving back control? A contradiction at the heart of Universal Credit</a:t>
            </a:r>
            <a:r>
              <a:rPr lang="en-GB" sz="1200" dirty="0"/>
              <a:t>. (2016)</a:t>
            </a:r>
          </a:p>
          <a:p>
            <a:pPr marL="0" indent="0">
              <a:lnSpc>
                <a:spcPct val="100000"/>
              </a:lnSpc>
              <a:spcBef>
                <a:spcPts val="600"/>
              </a:spcBef>
              <a:buNone/>
            </a:pPr>
            <a:endParaRPr lang="en-GB" sz="1200" dirty="0" smtClean="0"/>
          </a:p>
        </p:txBody>
      </p:sp>
      <p:sp>
        <p:nvSpPr>
          <p:cNvPr id="3" name="Title 2"/>
          <p:cNvSpPr>
            <a:spLocks noGrp="1"/>
          </p:cNvSpPr>
          <p:nvPr>
            <p:ph type="title"/>
          </p:nvPr>
        </p:nvSpPr>
        <p:spPr>
          <a:xfrm>
            <a:off x="487680" y="189980"/>
            <a:ext cx="3117669" cy="167072"/>
          </a:xfrm>
        </p:spPr>
        <p:txBody>
          <a:bodyPr>
            <a:normAutofit fontScale="90000"/>
          </a:bodyPr>
          <a:lstStyle/>
          <a:p>
            <a:r>
              <a:rPr lang="en-GB" sz="2400" b="1" dirty="0" smtClean="0"/>
              <a:t>Some references</a:t>
            </a:r>
            <a:endParaRPr lang="en-GB" sz="2400" b="1" dirty="0"/>
          </a:p>
        </p:txBody>
      </p:sp>
    </p:spTree>
    <p:extLst>
      <p:ext uri="{BB962C8B-B14F-4D97-AF65-F5344CB8AC3E}">
        <p14:creationId xmlns:p14="http://schemas.microsoft.com/office/powerpoint/2010/main" val="11887044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504" y="195336"/>
            <a:ext cx="8208645" cy="718890"/>
          </a:xfrm>
        </p:spPr>
        <p:txBody>
          <a:bodyPr>
            <a:noAutofit/>
          </a:bodyPr>
          <a:lstStyle/>
          <a:p>
            <a:pPr algn="ctr">
              <a:defRPr/>
            </a:pPr>
            <a:r>
              <a:rPr lang="en-GB" sz="3600" b="1" dirty="0">
                <a:cs typeface="Arial" panose="020B0604020202020204" pitchFamily="34" charset="0"/>
              </a:rPr>
              <a:t>Overview</a:t>
            </a:r>
          </a:p>
        </p:txBody>
      </p:sp>
      <p:sp>
        <p:nvSpPr>
          <p:cNvPr id="3" name="Content Placeholder 2"/>
          <p:cNvSpPr>
            <a:spLocks noGrp="1"/>
          </p:cNvSpPr>
          <p:nvPr>
            <p:ph idx="1"/>
          </p:nvPr>
        </p:nvSpPr>
        <p:spPr>
          <a:xfrm>
            <a:off x="369504" y="1254035"/>
            <a:ext cx="8530656" cy="4206240"/>
          </a:xfrm>
        </p:spPr>
        <p:txBody>
          <a:bodyPr>
            <a:normAutofit/>
          </a:bodyPr>
          <a:lstStyle/>
          <a:p>
            <a:pPr marL="0" indent="0">
              <a:buNone/>
              <a:defRPr/>
            </a:pPr>
            <a:endParaRPr lang="en-GB" altLang="en-US" sz="2800" b="1" dirty="0" smtClean="0">
              <a:cs typeface="Arial" panose="020B0604020202020204" pitchFamily="34" charset="0"/>
            </a:endParaRPr>
          </a:p>
          <a:p>
            <a:pPr marL="0" indent="0">
              <a:buNone/>
              <a:defRPr/>
            </a:pPr>
            <a:r>
              <a:rPr lang="en-GB" altLang="en-US" sz="2800" b="1" dirty="0" smtClean="0">
                <a:cs typeface="Arial" panose="020B0604020202020204" pitchFamily="34" charset="0"/>
              </a:rPr>
              <a:t>1. What is Universal Credit?</a:t>
            </a:r>
          </a:p>
          <a:p>
            <a:pPr marL="399050" lvl="1" indent="0">
              <a:buNone/>
              <a:defRPr/>
            </a:pPr>
            <a:endParaRPr lang="en-GB" altLang="en-US" sz="2800" dirty="0" smtClean="0">
              <a:cs typeface="Arial" panose="020B0604020202020204" pitchFamily="34" charset="0"/>
            </a:endParaRPr>
          </a:p>
          <a:p>
            <a:pPr marL="0" indent="0">
              <a:buNone/>
              <a:defRPr/>
            </a:pPr>
            <a:r>
              <a:rPr lang="en-GB" altLang="en-US" sz="2800" b="1" dirty="0" smtClean="0">
                <a:cs typeface="Arial" panose="020B0604020202020204" pitchFamily="34" charset="0"/>
              </a:rPr>
              <a:t>2. </a:t>
            </a:r>
            <a:r>
              <a:rPr lang="en-GB" altLang="en-US" sz="2800" b="1" dirty="0" smtClean="0">
                <a:solidFill>
                  <a:schemeClr val="accent5"/>
                </a:solidFill>
                <a:cs typeface="Arial" panose="020B0604020202020204" pitchFamily="34" charset="0"/>
              </a:rPr>
              <a:t>How is Universal Credit working?</a:t>
            </a:r>
            <a:endParaRPr lang="en-GB" altLang="en-US" sz="2800" b="1" dirty="0">
              <a:solidFill>
                <a:schemeClr val="accent5"/>
              </a:solidFill>
              <a:cs typeface="Arial" panose="020B0604020202020204" pitchFamily="34" charset="0"/>
            </a:endParaRPr>
          </a:p>
          <a:p>
            <a:pPr marL="0" lvl="1" indent="0">
              <a:buNone/>
              <a:defRPr/>
            </a:pPr>
            <a:endParaRPr lang="en-GB" altLang="en-US" sz="2800" b="1" dirty="0" smtClean="0">
              <a:cs typeface="Arial" panose="020B0604020202020204" pitchFamily="34" charset="0"/>
            </a:endParaRPr>
          </a:p>
          <a:p>
            <a:pPr marL="0" lvl="1" indent="0">
              <a:buNone/>
              <a:defRPr/>
            </a:pPr>
            <a:r>
              <a:rPr lang="en-GB" altLang="en-US" sz="2800" b="1" dirty="0" smtClean="0">
                <a:cs typeface="Arial" panose="020B0604020202020204" pitchFamily="34" charset="0"/>
              </a:rPr>
              <a:t>3</a:t>
            </a:r>
            <a:r>
              <a:rPr lang="en-GB" altLang="en-US" sz="2800" b="1" dirty="0" smtClean="0">
                <a:solidFill>
                  <a:schemeClr val="accent6"/>
                </a:solidFill>
                <a:cs typeface="Arial" panose="020B0604020202020204" pitchFamily="34" charset="0"/>
              </a:rPr>
              <a:t>. </a:t>
            </a:r>
            <a:r>
              <a:rPr lang="en-GB" altLang="en-US" sz="2800" b="1" dirty="0">
                <a:solidFill>
                  <a:schemeClr val="accent6"/>
                </a:solidFill>
                <a:cs typeface="Arial" panose="020B0604020202020204" pitchFamily="34" charset="0"/>
              </a:rPr>
              <a:t> </a:t>
            </a:r>
            <a:r>
              <a:rPr lang="en-GB" altLang="en-US" sz="2800" b="1" dirty="0" smtClean="0">
                <a:solidFill>
                  <a:schemeClr val="accent6"/>
                </a:solidFill>
                <a:cs typeface="Arial" panose="020B0604020202020204" pitchFamily="34" charset="0"/>
              </a:rPr>
              <a:t>Universal Credit and Universal Basic Income</a:t>
            </a:r>
            <a:endParaRPr lang="en-GB" altLang="en-US" sz="2800" dirty="0">
              <a:solidFill>
                <a:schemeClr val="accent6"/>
              </a:solidFill>
              <a:cs typeface="Arial" panose="020B0604020202020204" pitchFamily="34" charset="0"/>
            </a:endParaRPr>
          </a:p>
          <a:p>
            <a:pPr marL="0" indent="0">
              <a:buNone/>
              <a:defRPr/>
            </a:pPr>
            <a:endParaRPr lang="en-GB" altLang="en-US" sz="1696" dirty="0">
              <a:cs typeface="Arial" panose="020B0604020202020204" pitchFamily="34" charset="0"/>
            </a:endParaRPr>
          </a:p>
          <a:p>
            <a:pPr marL="384799" indent="-384799">
              <a:defRPr/>
            </a:pPr>
            <a:endParaRPr lang="en-GB" altLang="en-US" sz="1696" dirty="0"/>
          </a:p>
          <a:p>
            <a:pPr marL="384799" indent="-384799">
              <a:defRPr/>
            </a:pPr>
            <a:endParaRPr lang="en-GB" altLang="en-US" sz="1696" dirty="0"/>
          </a:p>
        </p:txBody>
      </p:sp>
    </p:spTree>
    <p:extLst>
      <p:ext uri="{BB962C8B-B14F-4D97-AF65-F5344CB8AC3E}">
        <p14:creationId xmlns:p14="http://schemas.microsoft.com/office/powerpoint/2010/main" val="20768562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 y="519025"/>
            <a:ext cx="7787705" cy="733806"/>
          </a:xfrm>
        </p:spPr>
        <p:txBody>
          <a:bodyPr>
            <a:noAutofit/>
          </a:bodyPr>
          <a:lstStyle/>
          <a:p>
            <a:pPr>
              <a:spcAft>
                <a:spcPts val="337"/>
              </a:spcAft>
              <a:defRPr/>
            </a:pPr>
            <a:r>
              <a:rPr lang="en-GB" sz="2800" b="1" dirty="0">
                <a:cs typeface="Arial" panose="020B0604020202020204" pitchFamily="34" charset="0"/>
              </a:rPr>
              <a:t>2010 White Paper: ‘Universal Credit: welfare that works’</a:t>
            </a:r>
          </a:p>
        </p:txBody>
      </p:sp>
      <p:sp>
        <p:nvSpPr>
          <p:cNvPr id="3" name="Content Placeholder 2"/>
          <p:cNvSpPr>
            <a:spLocks noGrp="1"/>
          </p:cNvSpPr>
          <p:nvPr>
            <p:ph idx="1"/>
          </p:nvPr>
        </p:nvSpPr>
        <p:spPr>
          <a:xfrm>
            <a:off x="418011" y="1375954"/>
            <a:ext cx="8273143" cy="4885509"/>
          </a:xfrm>
        </p:spPr>
        <p:txBody>
          <a:bodyPr>
            <a:normAutofit/>
          </a:bodyPr>
          <a:lstStyle/>
          <a:p>
            <a:pPr marL="0" indent="0">
              <a:lnSpc>
                <a:spcPct val="120000"/>
              </a:lnSpc>
              <a:spcAft>
                <a:spcPts val="337"/>
              </a:spcAft>
              <a:buNone/>
              <a:defRPr/>
            </a:pPr>
            <a:r>
              <a:rPr lang="en-GB" sz="2800" dirty="0" smtClean="0"/>
              <a:t>”Universal </a:t>
            </a:r>
            <a:r>
              <a:rPr lang="en-GB" sz="2800" dirty="0"/>
              <a:t>Credit is an integrated working-age credit … It will support people </a:t>
            </a:r>
            <a:r>
              <a:rPr lang="en-GB" sz="2800" dirty="0">
                <a:solidFill>
                  <a:schemeClr val="accent6"/>
                </a:solidFill>
              </a:rPr>
              <a:t>both in and out of work</a:t>
            </a:r>
            <a:r>
              <a:rPr lang="en-GB" sz="2800" dirty="0"/>
              <a:t>, replacing Working Tax Credit, Child Tax Credit, Housing Benefit, Income Support, income-based Jobseeker’s  Allowance and income-related Employment and Support Allowance</a:t>
            </a:r>
            <a:r>
              <a:rPr lang="en-GB" sz="2800" dirty="0" smtClean="0"/>
              <a:t>.”</a:t>
            </a:r>
          </a:p>
          <a:p>
            <a:pPr marL="0" indent="0" algn="ctr">
              <a:lnSpc>
                <a:spcPct val="100000"/>
              </a:lnSpc>
              <a:spcBef>
                <a:spcPts val="0"/>
              </a:spcBef>
              <a:buNone/>
              <a:defRPr/>
            </a:pPr>
            <a:r>
              <a:rPr lang="en-GB" sz="2800" i="1" dirty="0" smtClean="0">
                <a:solidFill>
                  <a:srgbClr val="FF0000"/>
                </a:solidFill>
              </a:rPr>
              <a:t> </a:t>
            </a:r>
          </a:p>
          <a:p>
            <a:pPr marL="0" indent="0" algn="ctr">
              <a:lnSpc>
                <a:spcPct val="100000"/>
              </a:lnSpc>
              <a:spcBef>
                <a:spcPts val="0"/>
              </a:spcBef>
              <a:buNone/>
              <a:defRPr/>
            </a:pPr>
            <a:r>
              <a:rPr lang="en-GB" sz="2800" i="1" dirty="0" smtClean="0">
                <a:solidFill>
                  <a:srgbClr val="FF0000"/>
                </a:solidFill>
              </a:rPr>
              <a:t>Rolls six means-tested benefits into one</a:t>
            </a:r>
          </a:p>
          <a:p>
            <a:pPr marL="0" indent="0" algn="ctr">
              <a:lnSpc>
                <a:spcPct val="100000"/>
              </a:lnSpc>
              <a:spcBef>
                <a:spcPts val="0"/>
              </a:spcBef>
              <a:buNone/>
              <a:defRPr/>
            </a:pPr>
            <a:r>
              <a:rPr lang="en-GB" sz="2800" i="1" dirty="0" smtClean="0">
                <a:solidFill>
                  <a:srgbClr val="FF0000"/>
                </a:solidFill>
              </a:rPr>
              <a:t>But does not include all benefits</a:t>
            </a:r>
            <a:endParaRPr lang="en-GB" sz="2800" i="1" dirty="0">
              <a:solidFill>
                <a:srgbClr val="FF0000"/>
              </a:solidFill>
            </a:endParaRPr>
          </a:p>
          <a:p>
            <a:pPr marL="0" indent="0">
              <a:lnSpc>
                <a:spcPct val="120000"/>
              </a:lnSpc>
              <a:spcAft>
                <a:spcPts val="337"/>
              </a:spcAft>
              <a:buNone/>
              <a:defRPr/>
            </a:pPr>
            <a:endParaRPr lang="en-GB" sz="2800" dirty="0" smtClean="0"/>
          </a:p>
          <a:p>
            <a:pPr marL="0" indent="0">
              <a:spcAft>
                <a:spcPts val="337"/>
              </a:spcAft>
              <a:buNone/>
              <a:defRPr/>
            </a:pPr>
            <a:endParaRPr lang="en-GB" i="1" dirty="0">
              <a:cs typeface="Arial" panose="020B0604020202020204" pitchFamily="34" charset="0"/>
            </a:endParaRPr>
          </a:p>
        </p:txBody>
      </p:sp>
    </p:spTree>
    <p:extLst>
      <p:ext uri="{BB962C8B-B14F-4D97-AF65-F5344CB8AC3E}">
        <p14:creationId xmlns:p14="http://schemas.microsoft.com/office/powerpoint/2010/main" val="42160782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1" y="231642"/>
            <a:ext cx="7437184" cy="733806"/>
          </a:xfrm>
        </p:spPr>
        <p:txBody>
          <a:bodyPr>
            <a:noAutofit/>
          </a:bodyPr>
          <a:lstStyle/>
          <a:p>
            <a:pPr>
              <a:spcAft>
                <a:spcPts val="337"/>
              </a:spcAft>
              <a:defRPr/>
            </a:pPr>
            <a:r>
              <a:rPr lang="en-GB" sz="3200" b="1" dirty="0" smtClean="0">
                <a:cs typeface="Arial" panose="020B0604020202020204" pitchFamily="34" charset="0"/>
              </a:rPr>
              <a:t>A simpler structure which will …</a:t>
            </a:r>
            <a:endParaRPr lang="en-GB" sz="3200" b="1" dirty="0">
              <a:cs typeface="Arial" panose="020B0604020202020204" pitchFamily="34" charset="0"/>
            </a:endParaRPr>
          </a:p>
        </p:txBody>
      </p:sp>
      <p:sp>
        <p:nvSpPr>
          <p:cNvPr id="3" name="Content Placeholder 2"/>
          <p:cNvSpPr>
            <a:spLocks noGrp="1"/>
          </p:cNvSpPr>
          <p:nvPr>
            <p:ph idx="1"/>
          </p:nvPr>
        </p:nvSpPr>
        <p:spPr>
          <a:xfrm>
            <a:off x="391887" y="879566"/>
            <a:ext cx="8473440" cy="5381897"/>
          </a:xfrm>
        </p:spPr>
        <p:txBody>
          <a:bodyPr>
            <a:normAutofit fontScale="47500" lnSpcReduction="20000"/>
          </a:bodyPr>
          <a:lstStyle/>
          <a:p>
            <a:pPr marL="0" indent="0">
              <a:lnSpc>
                <a:spcPct val="120000"/>
              </a:lnSpc>
              <a:spcAft>
                <a:spcPts val="337"/>
              </a:spcAft>
              <a:buNone/>
              <a:defRPr/>
            </a:pPr>
            <a:r>
              <a:rPr lang="en-US" sz="4500" b="1" dirty="0" smtClean="0"/>
              <a:t>Support work:</a:t>
            </a:r>
          </a:p>
          <a:p>
            <a:pPr marL="340819" lvl="1">
              <a:lnSpc>
                <a:spcPct val="120000"/>
              </a:lnSpc>
              <a:spcBef>
                <a:spcPts val="0"/>
              </a:spcBef>
              <a:defRPr/>
            </a:pPr>
            <a:r>
              <a:rPr lang="en-GB" sz="4201" dirty="0" smtClean="0">
                <a:solidFill>
                  <a:srgbClr val="4C555B"/>
                </a:solidFill>
                <a:cs typeface="Arial" panose="020B0604020202020204" pitchFamily="34" charset="0"/>
              </a:rPr>
              <a:t>smooth </a:t>
            </a:r>
            <a:r>
              <a:rPr lang="en-GB" sz="4201" dirty="0">
                <a:solidFill>
                  <a:srgbClr val="4C555B"/>
                </a:solidFill>
                <a:cs typeface="Arial" panose="020B0604020202020204" pitchFamily="34" charset="0"/>
              </a:rPr>
              <a:t>the transition to work </a:t>
            </a:r>
          </a:p>
          <a:p>
            <a:pPr marL="340819" lvl="1">
              <a:lnSpc>
                <a:spcPct val="120000"/>
              </a:lnSpc>
              <a:spcBef>
                <a:spcPts val="0"/>
              </a:spcBef>
              <a:defRPr/>
            </a:pPr>
            <a:r>
              <a:rPr lang="en-GB" sz="4201" dirty="0" smtClean="0">
                <a:solidFill>
                  <a:srgbClr val="4C555B"/>
                </a:solidFill>
                <a:cs typeface="Arial" panose="020B0604020202020204" pitchFamily="34" charset="0"/>
              </a:rPr>
              <a:t>make </a:t>
            </a:r>
            <a:r>
              <a:rPr lang="en-GB" sz="4201" dirty="0">
                <a:solidFill>
                  <a:srgbClr val="4C555B"/>
                </a:solidFill>
                <a:cs typeface="Arial" panose="020B0604020202020204" pitchFamily="34" charset="0"/>
              </a:rPr>
              <a:t>all work pay, including mini jobs </a:t>
            </a:r>
          </a:p>
          <a:p>
            <a:pPr marL="340819" lvl="1">
              <a:lnSpc>
                <a:spcPct val="120000"/>
              </a:lnSpc>
              <a:spcBef>
                <a:spcPts val="0"/>
              </a:spcBef>
              <a:defRPr/>
            </a:pPr>
            <a:r>
              <a:rPr lang="en-GB" sz="4201" dirty="0" smtClean="0">
                <a:solidFill>
                  <a:srgbClr val="4C555B"/>
                </a:solidFill>
                <a:cs typeface="Arial" panose="020B0604020202020204" pitchFamily="34" charset="0"/>
              </a:rPr>
              <a:t>reduce </a:t>
            </a:r>
            <a:r>
              <a:rPr lang="en-GB" sz="4201" dirty="0">
                <a:solidFill>
                  <a:srgbClr val="4C555B"/>
                </a:solidFill>
                <a:cs typeface="Arial" panose="020B0604020202020204" pitchFamily="34" charset="0"/>
              </a:rPr>
              <a:t>high marginal tax rates</a:t>
            </a:r>
            <a:endParaRPr lang="en-GB" sz="4201" dirty="0">
              <a:solidFill>
                <a:srgbClr val="4C555B"/>
              </a:solidFill>
            </a:endParaRPr>
          </a:p>
          <a:p>
            <a:pPr marL="0" lvl="1" indent="0">
              <a:lnSpc>
                <a:spcPct val="110000"/>
              </a:lnSpc>
              <a:spcBef>
                <a:spcPts val="0"/>
              </a:spcBef>
              <a:buNone/>
            </a:pPr>
            <a:endParaRPr lang="en-GB" sz="4500" b="1" dirty="0" smtClean="0"/>
          </a:p>
          <a:p>
            <a:pPr marL="0" lvl="1" indent="0">
              <a:lnSpc>
                <a:spcPct val="110000"/>
              </a:lnSpc>
              <a:spcBef>
                <a:spcPts val="0"/>
              </a:spcBef>
              <a:buNone/>
            </a:pPr>
            <a:r>
              <a:rPr lang="en-GB" sz="4500" b="1" dirty="0" smtClean="0"/>
              <a:t>And </a:t>
            </a:r>
            <a:r>
              <a:rPr lang="en-GB" sz="4500" b="1" dirty="0"/>
              <a:t>improve delivery:</a:t>
            </a:r>
          </a:p>
          <a:p>
            <a:pPr marL="340821" lvl="2" indent="-169200">
              <a:lnSpc>
                <a:spcPct val="120000"/>
              </a:lnSpc>
              <a:spcBef>
                <a:spcPts val="0"/>
              </a:spcBef>
            </a:pPr>
            <a:r>
              <a:rPr lang="en-US" sz="4202" dirty="0"/>
              <a:t>simplify the system, </a:t>
            </a:r>
            <a:r>
              <a:rPr lang="en-US" sz="4202" dirty="0" smtClean="0"/>
              <a:t>easier to </a:t>
            </a:r>
            <a:r>
              <a:rPr lang="en-US" sz="4202" dirty="0"/>
              <a:t>understand, </a:t>
            </a:r>
            <a:r>
              <a:rPr lang="en-US" sz="4202" dirty="0" smtClean="0"/>
              <a:t>easier &amp; cheaper to </a:t>
            </a:r>
            <a:r>
              <a:rPr lang="en-US" sz="4202" dirty="0"/>
              <a:t>administer</a:t>
            </a:r>
          </a:p>
          <a:p>
            <a:pPr marL="340821" lvl="2" indent="-169200">
              <a:lnSpc>
                <a:spcPct val="120000"/>
              </a:lnSpc>
              <a:spcBef>
                <a:spcPts val="0"/>
              </a:spcBef>
            </a:pPr>
            <a:r>
              <a:rPr lang="en-GB" sz="4202" dirty="0" smtClean="0"/>
              <a:t>Reduce </a:t>
            </a:r>
            <a:r>
              <a:rPr lang="en-GB" sz="4202" dirty="0"/>
              <a:t>fraud and error</a:t>
            </a:r>
          </a:p>
          <a:p>
            <a:pPr marL="340821" lvl="2" indent="-169200">
              <a:lnSpc>
                <a:spcPct val="120000"/>
              </a:lnSpc>
              <a:spcBef>
                <a:spcPts val="0"/>
              </a:spcBef>
            </a:pPr>
            <a:r>
              <a:rPr lang="en-GB" sz="4202" dirty="0"/>
              <a:t>Improve take-up</a:t>
            </a:r>
          </a:p>
          <a:p>
            <a:pPr marL="0" lvl="1" indent="0">
              <a:lnSpc>
                <a:spcPct val="110000"/>
              </a:lnSpc>
              <a:spcBef>
                <a:spcPts val="0"/>
              </a:spcBef>
              <a:buNone/>
            </a:pPr>
            <a:endParaRPr lang="en-GB" sz="4500" b="1" dirty="0" smtClean="0"/>
          </a:p>
          <a:p>
            <a:pPr marL="0" lvl="1" indent="0">
              <a:lnSpc>
                <a:spcPct val="110000"/>
              </a:lnSpc>
              <a:spcBef>
                <a:spcPts val="0"/>
              </a:spcBef>
              <a:buNone/>
            </a:pPr>
            <a:r>
              <a:rPr lang="en-GB" sz="4500" b="1" dirty="0" smtClean="0"/>
              <a:t>And transform welfare state:</a:t>
            </a:r>
            <a:endParaRPr lang="en-GB" sz="4500" b="1" dirty="0"/>
          </a:p>
          <a:p>
            <a:pPr marL="340821" lvl="2" indent="-169200">
              <a:lnSpc>
                <a:spcPct val="120000"/>
              </a:lnSpc>
              <a:spcBef>
                <a:spcPts val="0"/>
              </a:spcBef>
            </a:pPr>
            <a:r>
              <a:rPr lang="en-US" sz="4202" dirty="0" smtClean="0"/>
              <a:t>For jobcentres, local authorities, local partnerships, employers</a:t>
            </a:r>
          </a:p>
          <a:p>
            <a:pPr marL="340821" lvl="2" indent="-169200">
              <a:lnSpc>
                <a:spcPct val="120000"/>
              </a:lnSpc>
              <a:spcBef>
                <a:spcPts val="0"/>
              </a:spcBef>
            </a:pPr>
            <a:r>
              <a:rPr lang="en-US" sz="4202" dirty="0" smtClean="0"/>
              <a:t>For individuals, “</a:t>
            </a:r>
            <a:r>
              <a:rPr lang="en-GB" sz="4502" dirty="0" smtClean="0"/>
              <a:t>no </a:t>
            </a:r>
            <a:r>
              <a:rPr lang="en-GB" sz="4502" dirty="0"/>
              <a:t>longer trapping people in dependency but providing the incentive and support to secure a better future for themselves and their </a:t>
            </a:r>
            <a:r>
              <a:rPr lang="en-GB" sz="4502" dirty="0" smtClean="0"/>
              <a:t>families” </a:t>
            </a:r>
            <a:endParaRPr lang="en-US" sz="4202" dirty="0" smtClean="0"/>
          </a:p>
          <a:p>
            <a:pPr>
              <a:spcAft>
                <a:spcPts val="337"/>
              </a:spcAft>
              <a:defRPr/>
            </a:pPr>
            <a:endParaRPr lang="en-GB" i="1" dirty="0">
              <a:cs typeface="Arial" panose="020B0604020202020204" pitchFamily="34" charset="0"/>
            </a:endParaRPr>
          </a:p>
          <a:p>
            <a:pPr>
              <a:spcAft>
                <a:spcPts val="337"/>
              </a:spcAft>
              <a:defRPr/>
            </a:pPr>
            <a:endParaRPr lang="en-GB" i="1" dirty="0">
              <a:cs typeface="Arial" panose="020B0604020202020204" pitchFamily="34" charset="0"/>
            </a:endParaRPr>
          </a:p>
        </p:txBody>
      </p:sp>
    </p:spTree>
    <p:extLst>
      <p:ext uri="{BB962C8B-B14F-4D97-AF65-F5344CB8AC3E}">
        <p14:creationId xmlns:p14="http://schemas.microsoft.com/office/powerpoint/2010/main" val="23816923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641" y="585217"/>
            <a:ext cx="7880628" cy="846976"/>
          </a:xfrm>
        </p:spPr>
        <p:txBody>
          <a:bodyPr>
            <a:noAutofit/>
          </a:bodyPr>
          <a:lstStyle/>
          <a:p>
            <a:pPr lvl="0" algn="ctr">
              <a:spcBef>
                <a:spcPts val="746"/>
              </a:spcBef>
              <a:defRPr/>
            </a:pPr>
            <a:r>
              <a:rPr lang="en-GB" sz="3600" b="1" dirty="0" smtClean="0">
                <a:ea typeface="+mn-ea"/>
                <a:cs typeface="Arial" panose="020B0604020202020204" pitchFamily="34" charset="0"/>
              </a:rPr>
              <a:t/>
            </a:r>
            <a:br>
              <a:rPr lang="en-GB" sz="3600" b="1" dirty="0" smtClean="0">
                <a:ea typeface="+mn-ea"/>
                <a:cs typeface="Arial" panose="020B0604020202020204" pitchFamily="34" charset="0"/>
              </a:rPr>
            </a:br>
            <a:r>
              <a:rPr lang="en-GB" sz="2800" b="1" dirty="0" smtClean="0">
                <a:ea typeface="+mn-ea"/>
                <a:cs typeface="Arial" panose="020B0604020202020204" pitchFamily="34" charset="0"/>
              </a:rPr>
              <a:t>At start: general </a:t>
            </a:r>
            <a:r>
              <a:rPr lang="en-GB" sz="2800" b="1" dirty="0">
                <a:ea typeface="+mn-ea"/>
                <a:cs typeface="Arial" panose="020B0604020202020204" pitchFamily="34" charset="0"/>
              </a:rPr>
              <a:t>support for the principle</a:t>
            </a:r>
            <a:r>
              <a:rPr lang="en-GB" sz="3200" b="1" dirty="0">
                <a:solidFill>
                  <a:schemeClr val="accent6"/>
                </a:solidFill>
                <a:ea typeface="+mn-ea"/>
                <a:cs typeface="Arial" panose="020B0604020202020204" pitchFamily="34" charset="0"/>
              </a:rPr>
              <a:t/>
            </a:r>
            <a:br>
              <a:rPr lang="en-GB" sz="3200" b="1" dirty="0">
                <a:solidFill>
                  <a:schemeClr val="accent6"/>
                </a:solidFill>
                <a:ea typeface="+mn-ea"/>
                <a:cs typeface="Arial" panose="020B0604020202020204" pitchFamily="34" charset="0"/>
              </a:rPr>
            </a:br>
            <a:endParaRPr lang="en-GB" sz="3200" b="1" dirty="0">
              <a:solidFill>
                <a:schemeClr val="accent6"/>
              </a:solidFill>
              <a:ea typeface="+mn-ea"/>
              <a:cs typeface="Arial" panose="020B0604020202020204" pitchFamily="34" charset="0"/>
            </a:endParaRPr>
          </a:p>
        </p:txBody>
      </p:sp>
      <p:sp>
        <p:nvSpPr>
          <p:cNvPr id="3" name="Content Placeholder 2"/>
          <p:cNvSpPr>
            <a:spLocks noGrp="1"/>
          </p:cNvSpPr>
          <p:nvPr>
            <p:ph idx="1"/>
          </p:nvPr>
        </p:nvSpPr>
        <p:spPr>
          <a:xfrm>
            <a:off x="716096" y="1344058"/>
            <a:ext cx="7806259" cy="3888954"/>
          </a:xfrm>
        </p:spPr>
        <p:txBody>
          <a:bodyPr>
            <a:normAutofit/>
          </a:bodyPr>
          <a:lstStyle/>
          <a:p>
            <a:pPr marL="0" indent="0">
              <a:spcAft>
                <a:spcPts val="449"/>
              </a:spcAft>
              <a:buNone/>
              <a:defRPr/>
            </a:pPr>
            <a:r>
              <a:rPr lang="en-GB" sz="2400" dirty="0" smtClean="0">
                <a:cs typeface="Arial" panose="020B0604020202020204" pitchFamily="34" charset="0"/>
              </a:rPr>
              <a:t>‘</a:t>
            </a:r>
            <a:r>
              <a:rPr lang="en-GB" sz="2400" dirty="0">
                <a:cs typeface="Arial" panose="020B0604020202020204" pitchFamily="34" charset="0"/>
              </a:rPr>
              <a:t>The principles behind Universal Credit have widespread support, which we share. The Government has made significant progress in designing a system which will help ease the transition from benefits to </a:t>
            </a:r>
            <a:r>
              <a:rPr lang="en-GB" sz="2400" dirty="0" smtClean="0">
                <a:cs typeface="Arial" panose="020B0604020202020204" pitchFamily="34" charset="0"/>
              </a:rPr>
              <a:t>work’ </a:t>
            </a:r>
          </a:p>
          <a:p>
            <a:pPr marL="0" indent="0" algn="r">
              <a:spcAft>
                <a:spcPts val="449"/>
              </a:spcAft>
              <a:buNone/>
              <a:defRPr/>
            </a:pPr>
            <a:r>
              <a:rPr lang="en-GB" sz="2000" i="1" dirty="0" smtClean="0">
                <a:cs typeface="Arial" panose="020B0604020202020204" pitchFamily="34" charset="0"/>
              </a:rPr>
              <a:t>HC Work and Pensions Select Committee, 2012</a:t>
            </a:r>
          </a:p>
          <a:p>
            <a:pPr marL="0" indent="0">
              <a:spcAft>
                <a:spcPts val="449"/>
              </a:spcAft>
              <a:buNone/>
              <a:defRPr/>
            </a:pPr>
            <a:endParaRPr lang="en-GB" sz="2400" i="1" dirty="0" smtClean="0">
              <a:cs typeface="Arial" panose="020B0604020202020204" pitchFamily="34" charset="0"/>
            </a:endParaRPr>
          </a:p>
          <a:p>
            <a:pPr marL="0" indent="0">
              <a:spcAft>
                <a:spcPts val="449"/>
              </a:spcAft>
              <a:buNone/>
              <a:defRPr/>
            </a:pPr>
            <a:r>
              <a:rPr lang="en-GB" sz="2400" dirty="0" smtClean="0">
                <a:cs typeface="Arial" panose="020B0604020202020204" pitchFamily="34" charset="0"/>
              </a:rPr>
              <a:t>‘JRF </a:t>
            </a:r>
            <a:r>
              <a:rPr lang="en-GB" sz="2400" dirty="0">
                <a:cs typeface="Arial" panose="020B0604020202020204" pitchFamily="34" charset="0"/>
              </a:rPr>
              <a:t>supports the principles behind UC, of simplifying the welfare system and of making work pay.’ </a:t>
            </a:r>
            <a:endParaRPr lang="en-GB" sz="2400" dirty="0" smtClean="0">
              <a:cs typeface="Arial" panose="020B0604020202020204" pitchFamily="34" charset="0"/>
            </a:endParaRPr>
          </a:p>
          <a:p>
            <a:pPr marL="0" indent="0" algn="r">
              <a:spcAft>
                <a:spcPts val="449"/>
              </a:spcAft>
              <a:buNone/>
              <a:defRPr/>
            </a:pPr>
            <a:r>
              <a:rPr lang="en-GB" sz="2000" i="1" dirty="0" err="1" smtClean="0">
                <a:cs typeface="Arial" panose="020B0604020202020204" pitchFamily="34" charset="0"/>
              </a:rPr>
              <a:t>Goulden</a:t>
            </a:r>
            <a:r>
              <a:rPr lang="en-GB" sz="2000" i="1" dirty="0">
                <a:cs typeface="Arial" panose="020B0604020202020204" pitchFamily="34" charset="0"/>
              </a:rPr>
              <a:t>, 2015, for Joseph Rowntree Foundation</a:t>
            </a:r>
          </a:p>
          <a:p>
            <a:pPr lvl="1">
              <a:defRPr/>
            </a:pPr>
            <a:endParaRPr lang="en-GB" sz="1496" dirty="0">
              <a:cs typeface="Arial" panose="020B0604020202020204" pitchFamily="34" charset="0"/>
            </a:endParaRPr>
          </a:p>
          <a:p>
            <a:pPr marL="342043" lvl="1" indent="0">
              <a:defRPr/>
            </a:pPr>
            <a:endParaRPr lang="en-GB" sz="1496" dirty="0">
              <a:cs typeface="Arial" panose="020B0604020202020204" pitchFamily="34" charset="0"/>
            </a:endParaRPr>
          </a:p>
          <a:p>
            <a:pPr lvl="1">
              <a:defRPr/>
            </a:pPr>
            <a:endParaRPr lang="en-GB" sz="1496" dirty="0"/>
          </a:p>
        </p:txBody>
      </p:sp>
    </p:spTree>
    <p:extLst>
      <p:ext uri="{BB962C8B-B14F-4D97-AF65-F5344CB8AC3E}">
        <p14:creationId xmlns:p14="http://schemas.microsoft.com/office/powerpoint/2010/main" val="18666532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3509" y="242372"/>
            <a:ext cx="8370079" cy="572876"/>
          </a:xfrm>
        </p:spPr>
        <p:txBody>
          <a:bodyPr>
            <a:normAutofit/>
          </a:bodyPr>
          <a:lstStyle/>
          <a:p>
            <a:r>
              <a:rPr lang="en-GB" sz="2800" b="1" dirty="0" smtClean="0">
                <a:solidFill>
                  <a:schemeClr val="accent6"/>
                </a:solidFill>
              </a:rPr>
              <a:t>Scope:</a:t>
            </a:r>
            <a:r>
              <a:rPr lang="en-GB" sz="2800" b="1" dirty="0" smtClean="0"/>
              <a:t> About 7 million households</a:t>
            </a:r>
            <a:endParaRPr lang="en-GB" sz="2800" b="1" dirty="0"/>
          </a:p>
        </p:txBody>
      </p:sp>
      <p:pic>
        <p:nvPicPr>
          <p:cNvPr id="4" name="Picture 3"/>
          <p:cNvPicPr>
            <a:picLocks noChangeAspect="1"/>
          </p:cNvPicPr>
          <p:nvPr/>
        </p:nvPicPr>
        <p:blipFill>
          <a:blip r:embed="rId2"/>
          <a:stretch>
            <a:fillRect/>
          </a:stretch>
        </p:blipFill>
        <p:spPr>
          <a:xfrm>
            <a:off x="1637212" y="1214680"/>
            <a:ext cx="5582194" cy="3122522"/>
          </a:xfrm>
          <a:prstGeom prst="rect">
            <a:avLst/>
          </a:prstGeom>
        </p:spPr>
      </p:pic>
      <p:sp>
        <p:nvSpPr>
          <p:cNvPr id="5" name="Rectangle 4"/>
          <p:cNvSpPr/>
          <p:nvPr/>
        </p:nvSpPr>
        <p:spPr>
          <a:xfrm>
            <a:off x="514948" y="4736634"/>
            <a:ext cx="8229600" cy="1077218"/>
          </a:xfrm>
          <a:prstGeom prst="rect">
            <a:avLst/>
          </a:prstGeom>
        </p:spPr>
        <p:txBody>
          <a:bodyPr wrap="square">
            <a:spAutoFit/>
          </a:bodyPr>
          <a:lstStyle/>
          <a:p>
            <a:pPr marL="0" marR="0" lvl="0" indent="0" algn="l" defTabSz="871789" rtl="0" eaLnBrk="1" fontAlgn="auto" latinLnBrk="0" hangingPunct="1">
              <a:lnSpc>
                <a:spcPct val="100000"/>
              </a:lnSpc>
              <a:spcBef>
                <a:spcPts val="1200"/>
              </a:spcBef>
              <a:spcAft>
                <a:spcPts val="0"/>
              </a:spcAft>
              <a:buClrTx/>
              <a:buSzTx/>
              <a:buFontTx/>
              <a:buNone/>
              <a:tabLst/>
              <a:defRPr/>
            </a:pPr>
            <a:r>
              <a:rPr kumimoji="0" lang="en-GB" sz="2800" b="1" i="0" u="none" strike="noStrike" kern="1200" cap="none" spc="0" normalizeH="0" baseline="0" noProof="0" dirty="0" smtClean="0">
                <a:ln>
                  <a:noFill/>
                </a:ln>
                <a:solidFill>
                  <a:srgbClr val="2274B5"/>
                </a:solidFill>
                <a:effectLst/>
                <a:uLnTx/>
                <a:uFillTx/>
                <a:latin typeface="Arial"/>
                <a:ea typeface="+mn-ea"/>
                <a:cs typeface="+mn-cs"/>
              </a:rPr>
              <a:t>Costs: ‘</a:t>
            </a:r>
            <a:r>
              <a:rPr kumimoji="0" lang="en-GB" sz="1800" b="0" i="0" u="none" strike="noStrike" kern="1200" cap="none" spc="0" normalizeH="0" baseline="0" noProof="0" dirty="0" smtClean="0">
                <a:ln>
                  <a:noFill/>
                </a:ln>
                <a:solidFill>
                  <a:srgbClr val="4C555B"/>
                </a:solidFill>
                <a:effectLst/>
                <a:uLnTx/>
                <a:uFillTx/>
                <a:latin typeface="Arial"/>
                <a:ea typeface="+mn-ea"/>
                <a:cs typeface="+mn-cs"/>
              </a:rPr>
              <a:t>At </a:t>
            </a:r>
            <a:r>
              <a:rPr kumimoji="0" lang="en-GB" sz="1800" b="0" i="0" u="none" strike="noStrike" kern="1200" cap="none" spc="0" normalizeH="0" baseline="0" noProof="0" dirty="0">
                <a:ln>
                  <a:noFill/>
                </a:ln>
                <a:solidFill>
                  <a:srgbClr val="4C555B"/>
                </a:solidFill>
                <a:effectLst/>
                <a:uLnTx/>
                <a:uFillTx/>
                <a:latin typeface="Arial"/>
                <a:ea typeface="+mn-ea"/>
                <a:cs typeface="+mn-cs"/>
              </a:rPr>
              <a:t>a cost of more than £60 billion a year it will make up around a quarter of all welfare spending and around two-thirds of working-age welfare spending’. </a:t>
            </a:r>
            <a:r>
              <a:rPr kumimoji="0" lang="en-GB" sz="1800" b="0" i="0" u="none" strike="noStrike" kern="1200" cap="none" spc="0" normalizeH="0" baseline="0" noProof="0" dirty="0" smtClean="0">
                <a:ln>
                  <a:noFill/>
                </a:ln>
                <a:solidFill>
                  <a:srgbClr val="4C555B"/>
                </a:solidFill>
                <a:effectLst/>
                <a:uLnTx/>
                <a:uFillTx/>
                <a:latin typeface="Arial"/>
                <a:ea typeface="+mn-ea"/>
                <a:cs typeface="+mn-cs"/>
              </a:rPr>
              <a:t>                                                                       </a:t>
            </a:r>
            <a:r>
              <a:rPr kumimoji="0" lang="en-GB" sz="1050" b="0" i="0" u="none" strike="noStrike" kern="1200" cap="none" spc="0" normalizeH="0" baseline="0" noProof="0" dirty="0" smtClean="0">
                <a:ln>
                  <a:noFill/>
                </a:ln>
                <a:solidFill>
                  <a:srgbClr val="4C555B"/>
                </a:solidFill>
                <a:effectLst/>
                <a:uLnTx/>
                <a:uFillTx/>
                <a:latin typeface="Arial"/>
                <a:ea typeface="+mn-ea"/>
                <a:cs typeface="+mn-cs"/>
              </a:rPr>
              <a:t>Office </a:t>
            </a:r>
            <a:r>
              <a:rPr kumimoji="0" lang="en-GB" sz="1050" b="0" i="0" u="none" strike="noStrike" kern="1200" cap="none" spc="0" normalizeH="0" baseline="0" noProof="0" dirty="0">
                <a:ln>
                  <a:noFill/>
                </a:ln>
                <a:solidFill>
                  <a:srgbClr val="4C555B"/>
                </a:solidFill>
                <a:effectLst/>
                <a:uLnTx/>
                <a:uFillTx/>
                <a:latin typeface="Arial"/>
                <a:ea typeface="+mn-ea"/>
                <a:cs typeface="+mn-cs"/>
              </a:rPr>
              <a:t>for Budget Responsibility, 2018</a:t>
            </a:r>
          </a:p>
        </p:txBody>
      </p:sp>
      <p:sp>
        <p:nvSpPr>
          <p:cNvPr id="2" name="Rectangle 1"/>
          <p:cNvSpPr/>
          <p:nvPr/>
        </p:nvSpPr>
        <p:spPr>
          <a:xfrm flipH="1">
            <a:off x="7680960" y="2952206"/>
            <a:ext cx="1219200" cy="1384995"/>
          </a:xfrm>
          <a:prstGeom prst="rect">
            <a:avLst/>
          </a:prstGeom>
        </p:spPr>
        <p:txBody>
          <a:bodyPr wrap="square">
            <a:spAutoFit/>
          </a:bodyPr>
          <a:lstStyle/>
          <a:p>
            <a:r>
              <a:rPr lang="en-US" sz="1400" i="1" dirty="0"/>
              <a:t>NB- initial estimates, not taking account of UC policy changes</a:t>
            </a:r>
            <a:endParaRPr lang="en-GB" sz="1400" i="1" dirty="0"/>
          </a:p>
        </p:txBody>
      </p:sp>
    </p:spTree>
    <p:extLst>
      <p:ext uri="{BB962C8B-B14F-4D97-AF65-F5344CB8AC3E}">
        <p14:creationId xmlns:p14="http://schemas.microsoft.com/office/powerpoint/2010/main" val="7714562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418262" y="1012054"/>
            <a:ext cx="4668643" cy="4817308"/>
          </a:xfrm>
        </p:spPr>
        <p:txBody>
          <a:bodyPr/>
          <a:lstStyle/>
          <a:p>
            <a:pPr marL="170411" lvl="0" indent="-170411">
              <a:spcBef>
                <a:spcPts val="0"/>
              </a:spcBef>
              <a:spcAft>
                <a:spcPts val="1197"/>
              </a:spcAft>
              <a:buFont typeface="Arial" panose="020B0604020202020204" pitchFamily="34" charset="0"/>
              <a:buChar char="•"/>
              <a:defRPr/>
            </a:pPr>
            <a:r>
              <a:rPr lang="en-GB" sz="2200" b="0" dirty="0">
                <a:solidFill>
                  <a:srgbClr val="4C555B"/>
                </a:solidFill>
              </a:rPr>
              <a:t>A basic amount plus amounts for children, disability, caring for a severely disabled person, housing </a:t>
            </a:r>
            <a:r>
              <a:rPr lang="en-GB" sz="2200" b="0" dirty="0" smtClean="0">
                <a:solidFill>
                  <a:srgbClr val="4C555B"/>
                </a:solidFill>
              </a:rPr>
              <a:t>costs</a:t>
            </a:r>
            <a:r>
              <a:rPr lang="en-GB" sz="2200" b="0" smtClean="0">
                <a:solidFill>
                  <a:srgbClr val="4C555B"/>
                </a:solidFill>
              </a:rPr>
              <a:t>, part of </a:t>
            </a:r>
            <a:r>
              <a:rPr lang="en-GB" sz="2200" b="0" dirty="0" smtClean="0">
                <a:solidFill>
                  <a:srgbClr val="4C555B"/>
                </a:solidFill>
              </a:rPr>
              <a:t>childcare costs</a:t>
            </a:r>
            <a:endParaRPr lang="en-GB" sz="2200" b="0" dirty="0">
              <a:solidFill>
                <a:srgbClr val="4C555B"/>
              </a:solidFill>
            </a:endParaRPr>
          </a:p>
          <a:p>
            <a:pPr marL="170411" lvl="0" indent="-170411">
              <a:spcBef>
                <a:spcPts val="0"/>
              </a:spcBef>
              <a:spcAft>
                <a:spcPts val="1197"/>
              </a:spcAft>
              <a:buFont typeface="Arial" panose="020B0604020202020204" pitchFamily="34" charset="0"/>
              <a:buChar char="•"/>
              <a:defRPr/>
            </a:pPr>
            <a:r>
              <a:rPr lang="en-GB" sz="2200" b="0" dirty="0">
                <a:solidFill>
                  <a:srgbClr val="4C555B"/>
                </a:solidFill>
              </a:rPr>
              <a:t>Supporting and mandating work: the ‘claimant commitment’, includes people in work</a:t>
            </a:r>
          </a:p>
          <a:p>
            <a:pPr marL="170411" lvl="0" indent="-216000">
              <a:spcBef>
                <a:spcPts val="0"/>
              </a:spcBef>
              <a:spcAft>
                <a:spcPts val="1197"/>
              </a:spcAft>
              <a:buFont typeface="Arial" panose="020B0604020202020204" pitchFamily="34" charset="0"/>
              <a:buChar char="•"/>
              <a:defRPr/>
            </a:pPr>
            <a:r>
              <a:rPr lang="en-GB" sz="2200" b="0" dirty="0">
                <a:solidFill>
                  <a:srgbClr val="4C555B"/>
                </a:solidFill>
              </a:rPr>
              <a:t>Means-test design aims to be ‘like work’: monthly assessment &amp;  single monthly payment</a:t>
            </a:r>
          </a:p>
          <a:p>
            <a:pPr marL="170411" lvl="0" indent="-170411">
              <a:spcBef>
                <a:spcPts val="0"/>
              </a:spcBef>
              <a:spcAft>
                <a:spcPts val="1197"/>
              </a:spcAft>
              <a:buFont typeface="Arial" panose="020B0604020202020204" pitchFamily="34" charset="0"/>
              <a:buChar char="•"/>
              <a:defRPr/>
            </a:pPr>
            <a:r>
              <a:rPr lang="en-GB" sz="2200" b="0" dirty="0">
                <a:solidFill>
                  <a:srgbClr val="4C555B"/>
                </a:solidFill>
              </a:rPr>
              <a:t> Financial incentives: work allowance (for some) &amp; single taper (currently 63%)</a:t>
            </a:r>
          </a:p>
          <a:p>
            <a:endParaRPr lang="en-GB" dirty="0"/>
          </a:p>
        </p:txBody>
      </p:sp>
      <p:pic>
        <p:nvPicPr>
          <p:cNvPr id="11" name="Picture 10"/>
          <p:cNvPicPr>
            <a:picLocks noChangeAspect="1"/>
          </p:cNvPicPr>
          <p:nvPr/>
        </p:nvPicPr>
        <p:blipFill>
          <a:blip r:embed="rId2"/>
          <a:stretch>
            <a:fillRect/>
          </a:stretch>
        </p:blipFill>
        <p:spPr>
          <a:xfrm>
            <a:off x="5166804" y="1960149"/>
            <a:ext cx="3977196" cy="3325954"/>
          </a:xfrm>
          <a:prstGeom prst="rect">
            <a:avLst/>
          </a:prstGeom>
        </p:spPr>
      </p:pic>
      <p:sp>
        <p:nvSpPr>
          <p:cNvPr id="12" name="Title 1"/>
          <p:cNvSpPr txBox="1">
            <a:spLocks/>
          </p:cNvSpPr>
          <p:nvPr/>
        </p:nvSpPr>
        <p:spPr>
          <a:xfrm>
            <a:off x="577049" y="113211"/>
            <a:ext cx="5717219" cy="674322"/>
          </a:xfrm>
          <a:prstGeom prst="rect">
            <a:avLst/>
          </a:prstGeom>
        </p:spPr>
        <p:txBody>
          <a:bodyPr/>
          <a:lstStyle>
            <a:lvl1pPr algn="l" defTabSz="681640" rtl="0" eaLnBrk="1" latinLnBrk="0" hangingPunct="1">
              <a:lnSpc>
                <a:spcPct val="90000"/>
              </a:lnSpc>
              <a:spcBef>
                <a:spcPct val="0"/>
              </a:spcBef>
              <a:buNone/>
              <a:defRPr sz="3280" kern="1200">
                <a:solidFill>
                  <a:schemeClr val="tx1"/>
                </a:solidFill>
                <a:latin typeface="+mj-lt"/>
                <a:ea typeface="+mj-ea"/>
                <a:cs typeface="+mj-cs"/>
              </a:defRPr>
            </a:lvl1pPr>
          </a:lstStyle>
          <a:p>
            <a:pPr>
              <a:defRPr/>
            </a:pPr>
            <a:r>
              <a:rPr lang="en-GB" smtClean="0"/>
              <a:t> </a:t>
            </a:r>
            <a:r>
              <a:rPr lang="en-GB" b="1" smtClean="0"/>
              <a:t>Design: key features</a:t>
            </a:r>
            <a:endParaRPr lang="en-GB" b="1" dirty="0"/>
          </a:p>
        </p:txBody>
      </p:sp>
    </p:spTree>
    <p:extLst>
      <p:ext uri="{BB962C8B-B14F-4D97-AF65-F5344CB8AC3E}">
        <p14:creationId xmlns:p14="http://schemas.microsoft.com/office/powerpoint/2010/main" val="1983675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239697" y="1393794"/>
            <a:ext cx="5492130" cy="4621999"/>
          </a:xfrm>
        </p:spPr>
        <p:txBody>
          <a:bodyPr/>
          <a:lstStyle/>
          <a:p>
            <a:pPr lvl="0">
              <a:spcBef>
                <a:spcPts val="0"/>
              </a:spcBef>
              <a:spcAft>
                <a:spcPts val="1197"/>
              </a:spcAft>
              <a:defRPr/>
            </a:pPr>
            <a:r>
              <a:rPr lang="en-GB" sz="2394" dirty="0">
                <a:solidFill>
                  <a:srgbClr val="4C555B"/>
                </a:solidFill>
              </a:rPr>
              <a:t>DWP </a:t>
            </a:r>
          </a:p>
          <a:p>
            <a:pPr marL="170411" lvl="0" indent="-170411">
              <a:spcBef>
                <a:spcPts val="0"/>
              </a:spcBef>
              <a:spcAft>
                <a:spcPts val="1197"/>
              </a:spcAft>
              <a:buFont typeface="Arial" panose="020B0604020202020204" pitchFamily="34" charset="0"/>
              <a:buChar char="•"/>
              <a:defRPr/>
            </a:pPr>
            <a:r>
              <a:rPr lang="en-GB" sz="2400" b="0" dirty="0">
                <a:solidFill>
                  <a:srgbClr val="4C555B"/>
                </a:solidFill>
              </a:rPr>
              <a:t>Digital system – online application </a:t>
            </a:r>
            <a:r>
              <a:rPr lang="en-GB" sz="2400" b="0" dirty="0" smtClean="0">
                <a:solidFill>
                  <a:srgbClr val="4C555B"/>
                </a:solidFill>
              </a:rPr>
              <a:t>&amp; </a:t>
            </a:r>
            <a:r>
              <a:rPr lang="en-GB" sz="2400" b="0" dirty="0">
                <a:solidFill>
                  <a:srgbClr val="4C555B"/>
                </a:solidFill>
              </a:rPr>
              <a:t>claim management</a:t>
            </a:r>
          </a:p>
          <a:p>
            <a:pPr marL="170411" lvl="0" indent="-170411">
              <a:spcBef>
                <a:spcPts val="0"/>
              </a:spcBef>
              <a:spcAft>
                <a:spcPts val="1197"/>
              </a:spcAft>
              <a:buFont typeface="Arial" panose="020B0604020202020204" pitchFamily="34" charset="0"/>
              <a:buChar char="•"/>
              <a:defRPr/>
            </a:pPr>
            <a:r>
              <a:rPr lang="en-GB" sz="2394" b="0" dirty="0">
                <a:solidFill>
                  <a:srgbClr val="4C555B"/>
                </a:solidFill>
              </a:rPr>
              <a:t>Work coaches – extended role for DWP front line</a:t>
            </a:r>
          </a:p>
          <a:p>
            <a:pPr lvl="0">
              <a:spcBef>
                <a:spcPts val="0"/>
              </a:spcBef>
              <a:spcAft>
                <a:spcPts val="1197"/>
              </a:spcAft>
              <a:defRPr/>
            </a:pPr>
            <a:r>
              <a:rPr lang="en-GB" sz="2394" dirty="0">
                <a:solidFill>
                  <a:srgbClr val="4C555B"/>
                </a:solidFill>
              </a:rPr>
              <a:t>Others</a:t>
            </a:r>
          </a:p>
          <a:p>
            <a:pPr marL="170411" lvl="0" indent="-170411">
              <a:spcBef>
                <a:spcPts val="0"/>
              </a:spcBef>
              <a:spcAft>
                <a:spcPts val="1197"/>
              </a:spcAft>
              <a:buFont typeface="Arial"/>
              <a:buChar char="•"/>
              <a:defRPr/>
            </a:pPr>
            <a:r>
              <a:rPr lang="en-GB" sz="2394" b="0" dirty="0">
                <a:solidFill>
                  <a:srgbClr val="4C555B"/>
                </a:solidFill>
              </a:rPr>
              <a:t>Local authorities/Housing Associations</a:t>
            </a:r>
          </a:p>
          <a:p>
            <a:pPr marL="170411" lvl="0" indent="-170411">
              <a:spcBef>
                <a:spcPts val="0"/>
              </a:spcBef>
              <a:spcAft>
                <a:spcPts val="1197"/>
              </a:spcAft>
              <a:buFont typeface="Arial"/>
              <a:buChar char="•"/>
              <a:defRPr/>
            </a:pPr>
            <a:r>
              <a:rPr lang="en-GB" sz="2394" b="0" dirty="0">
                <a:solidFill>
                  <a:srgbClr val="4C555B"/>
                </a:solidFill>
                <a:hlinkClick r:id="rId2"/>
              </a:rPr>
              <a:t>Citizen’s Advice – Help to claim</a:t>
            </a:r>
            <a:endParaRPr lang="en-GB" sz="2394" b="0" dirty="0">
              <a:solidFill>
                <a:srgbClr val="4C555B"/>
              </a:solidFill>
            </a:endParaRPr>
          </a:p>
          <a:p>
            <a:pPr marL="170411" lvl="0" indent="-170411">
              <a:spcBef>
                <a:spcPts val="0"/>
              </a:spcBef>
              <a:spcAft>
                <a:spcPts val="1197"/>
              </a:spcAft>
              <a:buFont typeface="Arial"/>
              <a:buChar char="•"/>
              <a:defRPr/>
            </a:pPr>
            <a:r>
              <a:rPr lang="en-GB" sz="2400" b="0" dirty="0">
                <a:solidFill>
                  <a:srgbClr val="4C555B"/>
                </a:solidFill>
                <a:hlinkClick r:id="rId3"/>
              </a:rPr>
              <a:t>Universal Credit Transition Fund </a:t>
            </a:r>
            <a:endParaRPr lang="en-GB" sz="2394" b="0" dirty="0">
              <a:solidFill>
                <a:srgbClr val="4C555B"/>
              </a:solidFill>
            </a:endParaRPr>
          </a:p>
          <a:p>
            <a:endParaRPr lang="en-GB" dirty="0"/>
          </a:p>
        </p:txBody>
      </p:sp>
      <p:pic>
        <p:nvPicPr>
          <p:cNvPr id="7" name="Picture Placeholder 6"/>
          <p:cNvPicPr>
            <a:picLocks noGrp="1" noChangeAspect="1"/>
          </p:cNvPicPr>
          <p:nvPr>
            <p:ph type="pic" sz="quarter" idx="10"/>
          </p:nvPr>
        </p:nvPicPr>
        <p:blipFill>
          <a:blip r:embed="rId4"/>
          <a:srcRect l="10176" r="10176"/>
          <a:stretch>
            <a:fillRect/>
          </a:stretch>
        </p:blipFill>
        <p:spPr>
          <a:xfrm>
            <a:off x="5731827" y="896382"/>
            <a:ext cx="3009117" cy="3160713"/>
          </a:xfrm>
          <a:prstGeom prst="rect">
            <a:avLst/>
          </a:prstGeom>
        </p:spPr>
      </p:pic>
      <p:pic>
        <p:nvPicPr>
          <p:cNvPr id="8" name="Picture 7"/>
          <p:cNvPicPr>
            <a:picLocks noChangeAspect="1"/>
          </p:cNvPicPr>
          <p:nvPr/>
        </p:nvPicPr>
        <p:blipFill>
          <a:blip r:embed="rId5"/>
          <a:stretch>
            <a:fillRect/>
          </a:stretch>
        </p:blipFill>
        <p:spPr>
          <a:xfrm>
            <a:off x="5986596" y="4441436"/>
            <a:ext cx="2499577" cy="1402202"/>
          </a:xfrm>
          <a:prstGeom prst="rect">
            <a:avLst/>
          </a:prstGeom>
        </p:spPr>
      </p:pic>
      <p:sp>
        <p:nvSpPr>
          <p:cNvPr id="9" name="Title 1"/>
          <p:cNvSpPr txBox="1">
            <a:spLocks/>
          </p:cNvSpPr>
          <p:nvPr/>
        </p:nvSpPr>
        <p:spPr>
          <a:xfrm>
            <a:off x="452847" y="113211"/>
            <a:ext cx="5278980" cy="863069"/>
          </a:xfrm>
          <a:prstGeom prst="rect">
            <a:avLst/>
          </a:prstGeom>
        </p:spPr>
        <p:txBody>
          <a:bodyPr/>
          <a:lstStyle>
            <a:lvl1pPr algn="l" defTabSz="681640" rtl="0" eaLnBrk="1" latinLnBrk="0" hangingPunct="1">
              <a:lnSpc>
                <a:spcPct val="90000"/>
              </a:lnSpc>
              <a:spcBef>
                <a:spcPct val="0"/>
              </a:spcBef>
              <a:buNone/>
              <a:defRPr sz="3280" kern="1200">
                <a:solidFill>
                  <a:schemeClr val="tx1"/>
                </a:solidFill>
                <a:latin typeface="+mj-lt"/>
                <a:ea typeface="+mj-ea"/>
                <a:cs typeface="+mj-cs"/>
              </a:defRPr>
            </a:lvl1pPr>
          </a:lstStyle>
          <a:p>
            <a:pPr>
              <a:defRPr/>
            </a:pPr>
            <a:r>
              <a:rPr lang="en-GB" smtClean="0"/>
              <a:t> </a:t>
            </a:r>
            <a:r>
              <a:rPr lang="en-GB" b="1" smtClean="0"/>
              <a:t>Delivery</a:t>
            </a:r>
            <a:endParaRPr lang="en-GB" b="1" dirty="0"/>
          </a:p>
        </p:txBody>
      </p:sp>
    </p:spTree>
    <p:extLst>
      <p:ext uri="{BB962C8B-B14F-4D97-AF65-F5344CB8AC3E}">
        <p14:creationId xmlns:p14="http://schemas.microsoft.com/office/powerpoint/2010/main" val="3444015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84" y="170904"/>
            <a:ext cx="7397495" cy="574796"/>
          </a:xfrm>
        </p:spPr>
        <p:txBody>
          <a:bodyPr>
            <a:noAutofit/>
          </a:bodyPr>
          <a:lstStyle/>
          <a:p>
            <a:pPr algn="ctr">
              <a:defRPr/>
            </a:pPr>
            <a:r>
              <a:rPr lang="en-GB" sz="3600" b="1" dirty="0" smtClean="0">
                <a:cs typeface="Arial" panose="020B0604020202020204" pitchFamily="34" charset="0"/>
              </a:rPr>
              <a:t>Delivery: slow roll-out</a:t>
            </a:r>
            <a:endParaRPr lang="en-GB" sz="3600" b="1" dirty="0">
              <a:cs typeface="Arial" panose="020B0604020202020204" pitchFamily="34" charset="0"/>
            </a:endParaRPr>
          </a:p>
        </p:txBody>
      </p:sp>
      <p:sp>
        <p:nvSpPr>
          <p:cNvPr id="3" name="Content Placeholder 2"/>
          <p:cNvSpPr>
            <a:spLocks noGrp="1"/>
          </p:cNvSpPr>
          <p:nvPr>
            <p:ph idx="1"/>
          </p:nvPr>
        </p:nvSpPr>
        <p:spPr>
          <a:xfrm>
            <a:off x="284672" y="810884"/>
            <a:ext cx="8747185" cy="5357004"/>
          </a:xfrm>
        </p:spPr>
        <p:txBody>
          <a:bodyPr>
            <a:normAutofit fontScale="92500" lnSpcReduction="20000"/>
          </a:bodyPr>
          <a:lstStyle/>
          <a:p>
            <a:pPr>
              <a:spcBef>
                <a:spcPts val="600"/>
              </a:spcBef>
              <a:spcAft>
                <a:spcPts val="600"/>
              </a:spcAft>
              <a:defRPr/>
            </a:pPr>
            <a:r>
              <a:rPr lang="en-GB" sz="2400" dirty="0" smtClean="0">
                <a:cs typeface="Arial" panose="020B0604020202020204" pitchFamily="34" charset="0"/>
              </a:rPr>
              <a:t>Announced in 2010, started 2013</a:t>
            </a:r>
          </a:p>
          <a:p>
            <a:pPr>
              <a:spcBef>
                <a:spcPts val="600"/>
              </a:spcBef>
              <a:spcAft>
                <a:spcPts val="600"/>
              </a:spcAft>
              <a:defRPr/>
            </a:pPr>
            <a:r>
              <a:rPr lang="en-GB" sz="2400" dirty="0" smtClean="0">
                <a:cs typeface="Arial" panose="020B0604020202020204" pitchFamily="34" charset="0"/>
              </a:rPr>
              <a:t>Roll out in stages, timetable revised several times, to 2023</a:t>
            </a:r>
          </a:p>
          <a:p>
            <a:pPr>
              <a:spcBef>
                <a:spcPts val="600"/>
              </a:spcBef>
              <a:spcAft>
                <a:spcPts val="600"/>
              </a:spcAft>
              <a:defRPr/>
            </a:pPr>
            <a:r>
              <a:rPr lang="en-GB" sz="2400" dirty="0" smtClean="0">
                <a:cs typeface="Arial" panose="020B0604020202020204" pitchFamily="34" charset="0"/>
              </a:rPr>
              <a:t>‘Natural and managed migration</a:t>
            </a:r>
          </a:p>
          <a:p>
            <a:pPr marL="0" indent="0">
              <a:spcAft>
                <a:spcPts val="600"/>
              </a:spcAft>
              <a:buNone/>
            </a:pPr>
            <a:endParaRPr lang="en-GB" sz="2400" dirty="0" smtClean="0">
              <a:cs typeface="Arial" panose="020B0604020202020204" pitchFamily="34" charset="0"/>
            </a:endParaRPr>
          </a:p>
          <a:p>
            <a:pPr>
              <a:spcAft>
                <a:spcPts val="600"/>
              </a:spcAft>
            </a:pPr>
            <a:endParaRPr lang="en-GB" sz="2400" dirty="0">
              <a:cs typeface="Arial" panose="020B0604020202020204" pitchFamily="34" charset="0"/>
            </a:endParaRPr>
          </a:p>
          <a:p>
            <a:pPr>
              <a:spcAft>
                <a:spcPts val="600"/>
              </a:spcAft>
            </a:pPr>
            <a:endParaRPr lang="en-GB" sz="2400" dirty="0" smtClean="0">
              <a:cs typeface="Arial" panose="020B0604020202020204" pitchFamily="34" charset="0"/>
            </a:endParaRPr>
          </a:p>
          <a:p>
            <a:pPr>
              <a:spcAft>
                <a:spcPts val="600"/>
              </a:spcAft>
            </a:pPr>
            <a:endParaRPr lang="en-GB" sz="2400" dirty="0">
              <a:cs typeface="Arial" panose="020B0604020202020204" pitchFamily="34" charset="0"/>
            </a:endParaRPr>
          </a:p>
          <a:p>
            <a:pPr>
              <a:spcAft>
                <a:spcPts val="600"/>
              </a:spcAft>
            </a:pPr>
            <a:endParaRPr lang="en-GB" sz="2400" dirty="0" smtClean="0">
              <a:cs typeface="Arial" panose="020B0604020202020204" pitchFamily="34" charset="0"/>
            </a:endParaRPr>
          </a:p>
          <a:p>
            <a:pPr>
              <a:spcAft>
                <a:spcPts val="600"/>
              </a:spcAft>
            </a:pPr>
            <a:endParaRPr lang="en-GB" sz="2400" dirty="0">
              <a:cs typeface="Arial" panose="020B0604020202020204" pitchFamily="34" charset="0"/>
            </a:endParaRPr>
          </a:p>
          <a:p>
            <a:pPr marL="0" indent="0">
              <a:spcAft>
                <a:spcPts val="600"/>
              </a:spcAft>
              <a:buNone/>
            </a:pPr>
            <a:endParaRPr lang="en-GB" sz="2400" dirty="0" smtClean="0">
              <a:cs typeface="Arial" panose="020B0604020202020204" pitchFamily="34" charset="0"/>
            </a:endParaRPr>
          </a:p>
          <a:p>
            <a:pPr>
              <a:spcAft>
                <a:spcPts val="600"/>
              </a:spcAft>
            </a:pPr>
            <a:r>
              <a:rPr lang="en-GB" sz="2400" dirty="0" smtClean="0">
                <a:cs typeface="Arial" panose="020B0604020202020204" pitchFamily="34" charset="0"/>
              </a:rPr>
              <a:t>July 2019: 2.3million people, 1.8million households, 57% no children 32% lone parents, 11% couples with children. About one-third are in work. </a:t>
            </a:r>
          </a:p>
          <a:p>
            <a:pPr>
              <a:spcAft>
                <a:spcPts val="600"/>
              </a:spcAft>
            </a:pPr>
            <a:r>
              <a:rPr lang="en-GB" sz="2400" dirty="0" smtClean="0">
                <a:solidFill>
                  <a:srgbClr val="FF0000"/>
                </a:solidFill>
                <a:cs typeface="Arial" panose="020B0604020202020204" pitchFamily="34" charset="0"/>
              </a:rPr>
              <a:t>LONG WAY STILL TO GO</a:t>
            </a:r>
          </a:p>
          <a:p>
            <a:pPr>
              <a:spcAft>
                <a:spcPts val="600"/>
              </a:spcAft>
            </a:pPr>
            <a:endParaRPr lang="en-GB" sz="2400" dirty="0" smtClean="0">
              <a:cs typeface="Arial" panose="020B0604020202020204" pitchFamily="34" charset="0"/>
            </a:endParaRPr>
          </a:p>
          <a:p>
            <a:pPr>
              <a:spcAft>
                <a:spcPts val="600"/>
              </a:spcAft>
            </a:pPr>
            <a:endParaRPr lang="en-GB" sz="2400" dirty="0" smtClean="0">
              <a:cs typeface="Arial" panose="020B0604020202020204" pitchFamily="34" charset="0"/>
            </a:endParaRPr>
          </a:p>
          <a:p>
            <a:pPr>
              <a:spcAft>
                <a:spcPts val="600"/>
              </a:spcAft>
            </a:pPr>
            <a:endParaRPr lang="en-GB" sz="2400" dirty="0" smtClean="0">
              <a:cs typeface="Arial" panose="020B0604020202020204" pitchFamily="34" charset="0"/>
            </a:endParaRPr>
          </a:p>
          <a:p>
            <a:pPr>
              <a:spcAft>
                <a:spcPts val="600"/>
              </a:spcAft>
            </a:pPr>
            <a:endParaRPr lang="en-GB" sz="2400" dirty="0" smtClean="0">
              <a:cs typeface="Arial" panose="020B0604020202020204" pitchFamily="34" charset="0"/>
            </a:endParaRPr>
          </a:p>
          <a:p>
            <a:pPr>
              <a:spcAft>
                <a:spcPts val="600"/>
              </a:spcAft>
            </a:pPr>
            <a:endParaRPr lang="en-GB" sz="2400" dirty="0" smtClean="0">
              <a:cs typeface="Arial" panose="020B0604020202020204" pitchFamily="34" charset="0"/>
            </a:endParaRPr>
          </a:p>
          <a:p>
            <a:pPr>
              <a:spcAft>
                <a:spcPts val="600"/>
              </a:spcAft>
            </a:pPr>
            <a:endParaRPr lang="en-GB" sz="2400" dirty="0" smtClean="0">
              <a:cs typeface="Arial" panose="020B0604020202020204" pitchFamily="34" charset="0"/>
            </a:endParaRPr>
          </a:p>
          <a:p>
            <a:pPr>
              <a:spcAft>
                <a:spcPts val="600"/>
              </a:spcAft>
            </a:pPr>
            <a:endParaRPr lang="en-GB" sz="2400" dirty="0" smtClean="0">
              <a:cs typeface="Arial" panose="020B0604020202020204" pitchFamily="34" charset="0"/>
            </a:endParaRPr>
          </a:p>
          <a:p>
            <a:pPr>
              <a:spcAft>
                <a:spcPts val="600"/>
              </a:spcAft>
            </a:pPr>
            <a:endParaRPr lang="en-GB" sz="2400" dirty="0" smtClean="0">
              <a:cs typeface="Arial" panose="020B0604020202020204" pitchFamily="34" charset="0"/>
            </a:endParaRPr>
          </a:p>
          <a:p>
            <a:pPr>
              <a:spcAft>
                <a:spcPts val="600"/>
              </a:spcAft>
            </a:pPr>
            <a:endParaRPr lang="en-GB" sz="2400" dirty="0" smtClean="0">
              <a:cs typeface="Arial" panose="020B0604020202020204" pitchFamily="34" charset="0"/>
            </a:endParaRPr>
          </a:p>
          <a:p>
            <a:pPr>
              <a:spcAft>
                <a:spcPts val="600"/>
              </a:spcAft>
            </a:pPr>
            <a:endParaRPr lang="en-GB" sz="2400" dirty="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367048" y="2265386"/>
            <a:ext cx="3983338" cy="2448000"/>
          </a:xfrm>
          <a:prstGeom prst="rect">
            <a:avLst/>
          </a:prstGeom>
        </p:spPr>
      </p:pic>
      <p:pic>
        <p:nvPicPr>
          <p:cNvPr id="7" name="Picture 6"/>
          <p:cNvPicPr>
            <a:picLocks noChangeAspect="1"/>
          </p:cNvPicPr>
          <p:nvPr/>
        </p:nvPicPr>
        <p:blipFill>
          <a:blip r:embed="rId3"/>
          <a:stretch>
            <a:fillRect/>
          </a:stretch>
        </p:blipFill>
        <p:spPr>
          <a:xfrm>
            <a:off x="4905426" y="2265386"/>
            <a:ext cx="3571391" cy="2448000"/>
          </a:xfrm>
          <a:prstGeom prst="rect">
            <a:avLst/>
          </a:prstGeom>
        </p:spPr>
      </p:pic>
    </p:spTree>
    <p:extLst>
      <p:ext uri="{BB962C8B-B14F-4D97-AF65-F5344CB8AC3E}">
        <p14:creationId xmlns:p14="http://schemas.microsoft.com/office/powerpoint/2010/main" val="933233903"/>
      </p:ext>
    </p:extLst>
  </p:cSld>
  <p:clrMapOvr>
    <a:masterClrMapping/>
  </p:clrMapOvr>
  <p:timing>
    <p:tnLst>
      <p:par>
        <p:cTn id="1" dur="indefinite" restart="never" nodeType="tmRoot"/>
      </p:par>
    </p:tnLst>
  </p:timing>
</p:sld>
</file>

<file path=ppt/theme/theme1.xml><?xml version="1.0" encoding="utf-8"?>
<a:theme xmlns:a="http://schemas.openxmlformats.org/drawingml/2006/main" name="IPR">
  <a:themeElements>
    <a:clrScheme name="IPR Colour Palette RGB">
      <a:dk1>
        <a:srgbClr val="4C555B"/>
      </a:dk1>
      <a:lt1>
        <a:srgbClr val="F6F5F8"/>
      </a:lt1>
      <a:dk2>
        <a:srgbClr val="F7BB00"/>
      </a:dk2>
      <a:lt2>
        <a:srgbClr val="E76324"/>
      </a:lt2>
      <a:accent1>
        <a:srgbClr val="D72837"/>
      </a:accent1>
      <a:accent2>
        <a:srgbClr val="812024"/>
      </a:accent2>
      <a:accent3>
        <a:srgbClr val="92C020"/>
      </a:accent3>
      <a:accent4>
        <a:srgbClr val="008D48"/>
      </a:accent4>
      <a:accent5>
        <a:srgbClr val="3CBAC6"/>
      </a:accent5>
      <a:accent6>
        <a:srgbClr val="2274B5"/>
      </a:accent6>
      <a:hlink>
        <a:srgbClr val="D72837"/>
      </a:hlink>
      <a:folHlink>
        <a:srgbClr val="D7283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PR" id="{A4510EC4-98D4-8E49-99C5-C92FEB3374F2}" vid="{DAEDD083-B6AC-DB4E-AF83-ACDB5C603CE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6745</TotalTime>
  <Words>1290</Words>
  <Application>Microsoft Office PowerPoint</Application>
  <PresentationFormat>Custom</PresentationFormat>
  <Paragraphs>215</Paragraphs>
  <Slides>19</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ＭＳ Ｐゴシック</vt:lpstr>
      <vt:lpstr>Arial</vt:lpstr>
      <vt:lpstr>Arial Black</vt:lpstr>
      <vt:lpstr>Calibri</vt:lpstr>
      <vt:lpstr>Courier New</vt:lpstr>
      <vt:lpstr>Sabon</vt:lpstr>
      <vt:lpstr>Symbol</vt:lpstr>
      <vt:lpstr>Times New Roman</vt:lpstr>
      <vt:lpstr>IPR</vt:lpstr>
      <vt:lpstr>Universal Credit: designing and implementing the UK’s new working-age benefit and how this differs from Basic Income  Jane Millar November 2019  j.i.millar@bath.ac.uk</vt:lpstr>
      <vt:lpstr>Overview</vt:lpstr>
      <vt:lpstr>2010 White Paper: ‘Universal Credit: welfare that works’</vt:lpstr>
      <vt:lpstr>A simpler structure which will …</vt:lpstr>
      <vt:lpstr> At start: general support for the principle </vt:lpstr>
      <vt:lpstr>Scope: About 7 million households</vt:lpstr>
      <vt:lpstr>PowerPoint Presentation</vt:lpstr>
      <vt:lpstr>PowerPoint Presentation</vt:lpstr>
      <vt:lpstr>Delivery: slow roll-out</vt:lpstr>
      <vt:lpstr>Changing context</vt:lpstr>
      <vt:lpstr>The evidence so far- main sources:</vt:lpstr>
      <vt:lpstr>National Audit Office 2018: summary</vt:lpstr>
      <vt:lpstr>UN Special Rapporteur extreme poverty and human rights Universal Credit 2018</vt:lpstr>
      <vt:lpstr>No shortage of critiques &amp; ideas for reform…</vt:lpstr>
      <vt:lpstr>Future …..?</vt:lpstr>
      <vt:lpstr>UC &amp; UBI: some similarities in rationale &amp; aims …</vt:lpstr>
      <vt:lpstr>But important differences in structure: </vt:lpstr>
      <vt:lpstr>“..the biggest change programme in Europe..” </vt:lpstr>
      <vt:lpstr>Some 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Francesca Romano</dc:creator>
  <cp:lastModifiedBy>Jane Millar</cp:lastModifiedBy>
  <cp:revision>382</cp:revision>
  <cp:lastPrinted>2019-11-06T11:30:27Z</cp:lastPrinted>
  <dcterms:created xsi:type="dcterms:W3CDTF">2016-08-26T14:15:12Z</dcterms:created>
  <dcterms:modified xsi:type="dcterms:W3CDTF">2019-11-10T11:19:52Z</dcterms:modified>
</cp:coreProperties>
</file>